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18288000" cy="10287000"/>
  <p:notesSz cx="18288000" cy="10287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69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F8FBFF"/>
                </a:solidFill>
                <a:latin typeface="Liberation Sans"/>
                <a:cs typeface="Liberation Sans"/>
              </a:defRPr>
            </a:lvl1pPr>
          </a:lstStyle>
          <a:p>
            <a:pPr marL="12700">
              <a:lnSpc>
                <a:spcPts val="2090"/>
              </a:lnSpc>
            </a:pPr>
            <a:r>
              <a:rPr dirty="0"/>
              <a:t>IIS </a:t>
            </a:r>
            <a:r>
              <a:rPr spc="-5" dirty="0"/>
              <a:t>C. </a:t>
            </a:r>
            <a:r>
              <a:rPr spc="-10" dirty="0"/>
              <a:t>PISACANE </a:t>
            </a:r>
            <a:r>
              <a:rPr dirty="0"/>
              <a:t>-</a:t>
            </a:r>
            <a:r>
              <a:rPr spc="-50" dirty="0"/>
              <a:t> </a:t>
            </a:r>
            <a:r>
              <a:rPr spc="-5" dirty="0"/>
              <a:t>SAPRI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F8FBFF"/>
                </a:solidFill>
                <a:latin typeface="Liberation Sans"/>
                <a:cs typeface="Liberation Sans"/>
              </a:defRPr>
            </a:lvl1pPr>
          </a:lstStyle>
          <a:p>
            <a:pPr marL="12700">
              <a:lnSpc>
                <a:spcPts val="2090"/>
              </a:lnSpc>
            </a:pPr>
            <a:r>
              <a:rPr spc="-10" dirty="0"/>
              <a:t>25/09/20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bg1"/>
                </a:solidFill>
                <a:latin typeface="Open Sans"/>
                <a:cs typeface="Open Sans"/>
              </a:defRPr>
            </a:lvl1pPr>
          </a:lstStyle>
          <a:p>
            <a:pPr marL="38100">
              <a:lnSpc>
                <a:spcPct val="100000"/>
              </a:lnSpc>
              <a:spcBef>
                <a:spcPts val="305"/>
              </a:spcBef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263654"/>
                </a:solidFill>
                <a:latin typeface="Open Sans"/>
                <a:cs typeface="Open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263654"/>
                </a:solidFill>
                <a:latin typeface="Open Sans"/>
                <a:cs typeface="Open San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F8FBFF"/>
                </a:solidFill>
                <a:latin typeface="Liberation Sans"/>
                <a:cs typeface="Liberation Sans"/>
              </a:defRPr>
            </a:lvl1pPr>
          </a:lstStyle>
          <a:p>
            <a:pPr marL="12700">
              <a:lnSpc>
                <a:spcPts val="2090"/>
              </a:lnSpc>
            </a:pPr>
            <a:r>
              <a:rPr dirty="0"/>
              <a:t>IIS </a:t>
            </a:r>
            <a:r>
              <a:rPr spc="-5" dirty="0"/>
              <a:t>C. </a:t>
            </a:r>
            <a:r>
              <a:rPr spc="-10" dirty="0"/>
              <a:t>PISACANE </a:t>
            </a:r>
            <a:r>
              <a:rPr dirty="0"/>
              <a:t>-</a:t>
            </a:r>
            <a:r>
              <a:rPr spc="-50" dirty="0"/>
              <a:t> </a:t>
            </a:r>
            <a:r>
              <a:rPr spc="-5" dirty="0"/>
              <a:t>SAPRI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F8FBFF"/>
                </a:solidFill>
                <a:latin typeface="Liberation Sans"/>
                <a:cs typeface="Liberation Sans"/>
              </a:defRPr>
            </a:lvl1pPr>
          </a:lstStyle>
          <a:p>
            <a:pPr marL="12700">
              <a:lnSpc>
                <a:spcPts val="2090"/>
              </a:lnSpc>
            </a:pPr>
            <a:r>
              <a:rPr spc="-10" dirty="0"/>
              <a:t>25/09/20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bg1"/>
                </a:solidFill>
                <a:latin typeface="Open Sans"/>
                <a:cs typeface="Open Sans"/>
              </a:defRPr>
            </a:lvl1pPr>
          </a:lstStyle>
          <a:p>
            <a:pPr marL="38100">
              <a:lnSpc>
                <a:spcPct val="100000"/>
              </a:lnSpc>
              <a:spcBef>
                <a:spcPts val="305"/>
              </a:spcBef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3"/>
            <a:ext cx="18288000" cy="9360535"/>
          </a:xfrm>
          <a:custGeom>
            <a:avLst/>
            <a:gdLst/>
            <a:ahLst/>
            <a:cxnLst/>
            <a:rect l="l" t="t" r="r" b="b"/>
            <a:pathLst>
              <a:path w="18288000" h="9360535">
                <a:moveTo>
                  <a:pt x="0" y="9360001"/>
                </a:moveTo>
                <a:lnTo>
                  <a:pt x="18288000" y="9360001"/>
                </a:lnTo>
                <a:lnTo>
                  <a:pt x="18288000" y="0"/>
                </a:lnTo>
                <a:lnTo>
                  <a:pt x="0" y="0"/>
                </a:lnTo>
                <a:lnTo>
                  <a:pt x="0" y="9360001"/>
                </a:lnTo>
                <a:close/>
              </a:path>
            </a:pathLst>
          </a:custGeom>
          <a:solidFill>
            <a:srgbClr val="DCE7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10284844"/>
            <a:ext cx="18288000" cy="2540"/>
          </a:xfrm>
          <a:custGeom>
            <a:avLst/>
            <a:gdLst/>
            <a:ahLst/>
            <a:cxnLst/>
            <a:rect l="l" t="t" r="r" b="b"/>
            <a:pathLst>
              <a:path w="18288000" h="2540">
                <a:moveTo>
                  <a:pt x="0" y="2514"/>
                </a:moveTo>
                <a:lnTo>
                  <a:pt x="18288000" y="2514"/>
                </a:lnTo>
                <a:lnTo>
                  <a:pt x="18288000" y="0"/>
                </a:lnTo>
                <a:lnTo>
                  <a:pt x="0" y="0"/>
                </a:lnTo>
                <a:lnTo>
                  <a:pt x="0" y="2514"/>
                </a:lnTo>
                <a:close/>
              </a:path>
            </a:pathLst>
          </a:custGeom>
          <a:solidFill>
            <a:srgbClr val="DCE7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809282" y="484559"/>
            <a:ext cx="4086860" cy="181610"/>
          </a:xfrm>
          <a:custGeom>
            <a:avLst/>
            <a:gdLst/>
            <a:ahLst/>
            <a:cxnLst/>
            <a:rect l="l" t="t" r="r" b="b"/>
            <a:pathLst>
              <a:path w="4086860" h="181609">
                <a:moveTo>
                  <a:pt x="4086720" y="0"/>
                </a:moveTo>
                <a:lnTo>
                  <a:pt x="0" y="0"/>
                </a:lnTo>
                <a:lnTo>
                  <a:pt x="0" y="181444"/>
                </a:lnTo>
                <a:lnTo>
                  <a:pt x="4086720" y="181444"/>
                </a:lnTo>
                <a:lnTo>
                  <a:pt x="4086720" y="0"/>
                </a:lnTo>
                <a:close/>
              </a:path>
            </a:pathLst>
          </a:custGeom>
          <a:solidFill>
            <a:srgbClr val="4F92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90917" y="740527"/>
            <a:ext cx="5134610" cy="3810635"/>
          </a:xfrm>
          <a:custGeom>
            <a:avLst/>
            <a:gdLst/>
            <a:ahLst/>
            <a:cxnLst/>
            <a:rect l="l" t="t" r="r" b="b"/>
            <a:pathLst>
              <a:path w="5134610" h="3810635">
                <a:moveTo>
                  <a:pt x="5134317" y="0"/>
                </a:moveTo>
                <a:lnTo>
                  <a:pt x="0" y="0"/>
                </a:lnTo>
                <a:lnTo>
                  <a:pt x="0" y="3810241"/>
                </a:lnTo>
                <a:lnTo>
                  <a:pt x="5134317" y="3810241"/>
                </a:lnTo>
                <a:lnTo>
                  <a:pt x="5134317" y="0"/>
                </a:lnTo>
                <a:close/>
              </a:path>
            </a:pathLst>
          </a:custGeom>
          <a:solidFill>
            <a:srgbClr val="4F92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2202921" y="766448"/>
            <a:ext cx="5134610" cy="3810635"/>
          </a:xfrm>
          <a:custGeom>
            <a:avLst/>
            <a:gdLst/>
            <a:ahLst/>
            <a:cxnLst/>
            <a:rect l="l" t="t" r="r" b="b"/>
            <a:pathLst>
              <a:path w="5134609" h="3810635">
                <a:moveTo>
                  <a:pt x="5134317" y="0"/>
                </a:moveTo>
                <a:lnTo>
                  <a:pt x="0" y="0"/>
                </a:lnTo>
                <a:lnTo>
                  <a:pt x="0" y="3810241"/>
                </a:lnTo>
                <a:lnTo>
                  <a:pt x="5134317" y="3810241"/>
                </a:lnTo>
                <a:lnTo>
                  <a:pt x="5134317" y="0"/>
                </a:lnTo>
                <a:close/>
              </a:path>
            </a:pathLst>
          </a:custGeom>
          <a:solidFill>
            <a:srgbClr val="4F92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6474599" y="740527"/>
            <a:ext cx="5134610" cy="3810635"/>
          </a:xfrm>
          <a:custGeom>
            <a:avLst/>
            <a:gdLst/>
            <a:ahLst/>
            <a:cxnLst/>
            <a:rect l="l" t="t" r="r" b="b"/>
            <a:pathLst>
              <a:path w="5134609" h="3810635">
                <a:moveTo>
                  <a:pt x="5134317" y="0"/>
                </a:moveTo>
                <a:lnTo>
                  <a:pt x="0" y="0"/>
                </a:lnTo>
                <a:lnTo>
                  <a:pt x="0" y="3810241"/>
                </a:lnTo>
                <a:lnTo>
                  <a:pt x="5134317" y="3810241"/>
                </a:lnTo>
                <a:lnTo>
                  <a:pt x="5134317" y="0"/>
                </a:lnTo>
                <a:close/>
              </a:path>
            </a:pathLst>
          </a:custGeom>
          <a:solidFill>
            <a:srgbClr val="80AB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750595" y="5194443"/>
            <a:ext cx="5134610" cy="3810635"/>
          </a:xfrm>
          <a:custGeom>
            <a:avLst/>
            <a:gdLst/>
            <a:ahLst/>
            <a:cxnLst/>
            <a:rect l="l" t="t" r="r" b="b"/>
            <a:pathLst>
              <a:path w="5134610" h="3810634">
                <a:moveTo>
                  <a:pt x="5134330" y="0"/>
                </a:moveTo>
                <a:lnTo>
                  <a:pt x="0" y="0"/>
                </a:lnTo>
                <a:lnTo>
                  <a:pt x="0" y="3810241"/>
                </a:lnTo>
                <a:lnTo>
                  <a:pt x="5134330" y="3810241"/>
                </a:lnTo>
                <a:lnTo>
                  <a:pt x="5134330" y="0"/>
                </a:lnTo>
                <a:close/>
              </a:path>
            </a:pathLst>
          </a:custGeom>
          <a:solidFill>
            <a:srgbClr val="80AB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214996" y="2908798"/>
            <a:ext cx="86042" cy="860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263654"/>
                </a:solidFill>
                <a:latin typeface="Open Sans"/>
                <a:cs typeface="Open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F8FBFF"/>
                </a:solidFill>
                <a:latin typeface="Liberation Sans"/>
                <a:cs typeface="Liberation Sans"/>
              </a:defRPr>
            </a:lvl1pPr>
          </a:lstStyle>
          <a:p>
            <a:pPr marL="12700">
              <a:lnSpc>
                <a:spcPts val="2090"/>
              </a:lnSpc>
            </a:pPr>
            <a:r>
              <a:rPr dirty="0"/>
              <a:t>IIS </a:t>
            </a:r>
            <a:r>
              <a:rPr spc="-5" dirty="0"/>
              <a:t>C. </a:t>
            </a:r>
            <a:r>
              <a:rPr spc="-10" dirty="0"/>
              <a:t>PISACANE </a:t>
            </a:r>
            <a:r>
              <a:rPr dirty="0"/>
              <a:t>-</a:t>
            </a:r>
            <a:r>
              <a:rPr spc="-50" dirty="0"/>
              <a:t> </a:t>
            </a:r>
            <a:r>
              <a:rPr spc="-5" dirty="0"/>
              <a:t>SAPRI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F8FBFF"/>
                </a:solidFill>
                <a:latin typeface="Liberation Sans"/>
                <a:cs typeface="Liberation Sans"/>
              </a:defRPr>
            </a:lvl1pPr>
          </a:lstStyle>
          <a:p>
            <a:pPr marL="12700">
              <a:lnSpc>
                <a:spcPts val="2090"/>
              </a:lnSpc>
            </a:pPr>
            <a:r>
              <a:rPr spc="-10" dirty="0"/>
              <a:t>25/09/20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bg1"/>
                </a:solidFill>
                <a:latin typeface="Open Sans"/>
                <a:cs typeface="Open Sans"/>
              </a:defRPr>
            </a:lvl1pPr>
          </a:lstStyle>
          <a:p>
            <a:pPr marL="38100">
              <a:lnSpc>
                <a:spcPct val="100000"/>
              </a:lnSpc>
              <a:spcBef>
                <a:spcPts val="305"/>
              </a:spcBef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263654"/>
                </a:solidFill>
                <a:latin typeface="Open Sans"/>
                <a:cs typeface="Open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F8FBFF"/>
                </a:solidFill>
                <a:latin typeface="Liberation Sans"/>
                <a:cs typeface="Liberation Sans"/>
              </a:defRPr>
            </a:lvl1pPr>
          </a:lstStyle>
          <a:p>
            <a:pPr marL="12700">
              <a:lnSpc>
                <a:spcPts val="2090"/>
              </a:lnSpc>
            </a:pPr>
            <a:r>
              <a:rPr dirty="0"/>
              <a:t>IIS </a:t>
            </a:r>
            <a:r>
              <a:rPr spc="-5" dirty="0"/>
              <a:t>C. </a:t>
            </a:r>
            <a:r>
              <a:rPr spc="-10" dirty="0"/>
              <a:t>PISACANE </a:t>
            </a:r>
            <a:r>
              <a:rPr dirty="0"/>
              <a:t>-</a:t>
            </a:r>
            <a:r>
              <a:rPr spc="-50" dirty="0"/>
              <a:t> </a:t>
            </a:r>
            <a:r>
              <a:rPr spc="-5" dirty="0"/>
              <a:t>SAPRI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F8FBFF"/>
                </a:solidFill>
                <a:latin typeface="Liberation Sans"/>
                <a:cs typeface="Liberation Sans"/>
              </a:defRPr>
            </a:lvl1pPr>
          </a:lstStyle>
          <a:p>
            <a:pPr marL="12700">
              <a:lnSpc>
                <a:spcPts val="2090"/>
              </a:lnSpc>
            </a:pPr>
            <a:r>
              <a:rPr spc="-10" dirty="0"/>
              <a:t>25/09/20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bg1"/>
                </a:solidFill>
                <a:latin typeface="Open Sans"/>
                <a:cs typeface="Open Sans"/>
              </a:defRPr>
            </a:lvl1pPr>
          </a:lstStyle>
          <a:p>
            <a:pPr marL="38100">
              <a:lnSpc>
                <a:spcPct val="100000"/>
              </a:lnSpc>
              <a:spcBef>
                <a:spcPts val="305"/>
              </a:spcBef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3"/>
            <a:ext cx="18288000" cy="9925685"/>
          </a:xfrm>
          <a:custGeom>
            <a:avLst/>
            <a:gdLst/>
            <a:ahLst/>
            <a:cxnLst/>
            <a:rect l="l" t="t" r="r" b="b"/>
            <a:pathLst>
              <a:path w="18288000" h="9925685">
                <a:moveTo>
                  <a:pt x="18288000" y="0"/>
                </a:moveTo>
                <a:lnTo>
                  <a:pt x="0" y="0"/>
                </a:lnTo>
                <a:lnTo>
                  <a:pt x="0" y="9925202"/>
                </a:lnTo>
                <a:lnTo>
                  <a:pt x="18288000" y="9925202"/>
                </a:lnTo>
                <a:lnTo>
                  <a:pt x="18288000" y="0"/>
                </a:lnTo>
                <a:close/>
              </a:path>
            </a:pathLst>
          </a:custGeom>
          <a:solidFill>
            <a:srgbClr val="DCE7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16"/>
            <a:ext cx="18288000" cy="9360535"/>
          </a:xfrm>
          <a:custGeom>
            <a:avLst/>
            <a:gdLst/>
            <a:ahLst/>
            <a:cxnLst/>
            <a:rect l="l" t="t" r="r" b="b"/>
            <a:pathLst>
              <a:path w="18288000" h="9360535">
                <a:moveTo>
                  <a:pt x="0" y="9359988"/>
                </a:moveTo>
                <a:lnTo>
                  <a:pt x="18287631" y="9359988"/>
                </a:lnTo>
                <a:lnTo>
                  <a:pt x="18287631" y="0"/>
                </a:lnTo>
                <a:lnTo>
                  <a:pt x="0" y="0"/>
                </a:lnTo>
                <a:lnTo>
                  <a:pt x="0" y="9359988"/>
                </a:lnTo>
                <a:close/>
              </a:path>
            </a:pathLst>
          </a:custGeom>
          <a:solidFill>
            <a:srgbClr val="DCE7CA">
              <a:alpha val="37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9360005"/>
            <a:ext cx="18288000" cy="925194"/>
          </a:xfrm>
          <a:custGeom>
            <a:avLst/>
            <a:gdLst/>
            <a:ahLst/>
            <a:cxnLst/>
            <a:rect l="l" t="t" r="r" b="b"/>
            <a:pathLst>
              <a:path w="18288000" h="925195">
                <a:moveTo>
                  <a:pt x="0" y="924839"/>
                </a:moveTo>
                <a:lnTo>
                  <a:pt x="0" y="0"/>
                </a:lnTo>
                <a:lnTo>
                  <a:pt x="18287631" y="0"/>
                </a:lnTo>
                <a:lnTo>
                  <a:pt x="18287631" y="924839"/>
                </a:lnTo>
                <a:lnTo>
                  <a:pt x="0" y="924839"/>
                </a:lnTo>
                <a:close/>
              </a:path>
            </a:pathLst>
          </a:custGeom>
          <a:solidFill>
            <a:srgbClr val="4F92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F8FBFF"/>
                </a:solidFill>
                <a:latin typeface="Liberation Sans"/>
                <a:cs typeface="Liberation Sans"/>
              </a:defRPr>
            </a:lvl1pPr>
          </a:lstStyle>
          <a:p>
            <a:pPr marL="12700">
              <a:lnSpc>
                <a:spcPts val="2090"/>
              </a:lnSpc>
            </a:pPr>
            <a:r>
              <a:rPr dirty="0"/>
              <a:t>IIS </a:t>
            </a:r>
            <a:r>
              <a:rPr spc="-5" dirty="0"/>
              <a:t>C. </a:t>
            </a:r>
            <a:r>
              <a:rPr spc="-10" dirty="0"/>
              <a:t>PISACANE </a:t>
            </a:r>
            <a:r>
              <a:rPr dirty="0"/>
              <a:t>-</a:t>
            </a:r>
            <a:r>
              <a:rPr spc="-50" dirty="0"/>
              <a:t> </a:t>
            </a:r>
            <a:r>
              <a:rPr spc="-5" dirty="0"/>
              <a:t>SAPRI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F8FBFF"/>
                </a:solidFill>
                <a:latin typeface="Liberation Sans"/>
                <a:cs typeface="Liberation Sans"/>
              </a:defRPr>
            </a:lvl1pPr>
          </a:lstStyle>
          <a:p>
            <a:pPr marL="12700">
              <a:lnSpc>
                <a:spcPts val="2090"/>
              </a:lnSpc>
            </a:pPr>
            <a:r>
              <a:rPr spc="-10" dirty="0"/>
              <a:t>25/09/20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bg1"/>
                </a:solidFill>
                <a:latin typeface="Open Sans"/>
                <a:cs typeface="Open Sans"/>
              </a:defRPr>
            </a:lvl1pPr>
          </a:lstStyle>
          <a:p>
            <a:pPr marL="38100">
              <a:lnSpc>
                <a:spcPct val="100000"/>
              </a:lnSpc>
              <a:spcBef>
                <a:spcPts val="305"/>
              </a:spcBef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3"/>
            <a:ext cx="18288000" cy="9925685"/>
          </a:xfrm>
          <a:custGeom>
            <a:avLst/>
            <a:gdLst/>
            <a:ahLst/>
            <a:cxnLst/>
            <a:rect l="l" t="t" r="r" b="b"/>
            <a:pathLst>
              <a:path w="18288000" h="9925685">
                <a:moveTo>
                  <a:pt x="18288000" y="0"/>
                </a:moveTo>
                <a:lnTo>
                  <a:pt x="0" y="0"/>
                </a:lnTo>
                <a:lnTo>
                  <a:pt x="0" y="9925202"/>
                </a:lnTo>
                <a:lnTo>
                  <a:pt x="18288000" y="9925202"/>
                </a:lnTo>
                <a:lnTo>
                  <a:pt x="18288000" y="0"/>
                </a:lnTo>
                <a:close/>
              </a:path>
            </a:pathLst>
          </a:custGeom>
          <a:solidFill>
            <a:srgbClr val="DCE7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16"/>
            <a:ext cx="18288000" cy="9360535"/>
          </a:xfrm>
          <a:custGeom>
            <a:avLst/>
            <a:gdLst/>
            <a:ahLst/>
            <a:cxnLst/>
            <a:rect l="l" t="t" r="r" b="b"/>
            <a:pathLst>
              <a:path w="18288000" h="9360535">
                <a:moveTo>
                  <a:pt x="0" y="9359988"/>
                </a:moveTo>
                <a:lnTo>
                  <a:pt x="18287631" y="9359988"/>
                </a:lnTo>
                <a:lnTo>
                  <a:pt x="18287631" y="0"/>
                </a:lnTo>
                <a:lnTo>
                  <a:pt x="0" y="0"/>
                </a:lnTo>
                <a:lnTo>
                  <a:pt x="0" y="9359988"/>
                </a:lnTo>
                <a:close/>
              </a:path>
            </a:pathLst>
          </a:custGeom>
          <a:solidFill>
            <a:srgbClr val="DCE7CA">
              <a:alpha val="37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32294" y="897741"/>
            <a:ext cx="7150100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263654"/>
                </a:solidFill>
                <a:latin typeface="Open Sans"/>
                <a:cs typeface="Open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36384" y="2492899"/>
            <a:ext cx="13151485" cy="40855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263654"/>
                </a:solidFill>
                <a:latin typeface="Open Sans"/>
                <a:cs typeface="Open San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3384694" y="9715644"/>
            <a:ext cx="2703194" cy="2813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F8FBFF"/>
                </a:solidFill>
                <a:latin typeface="Liberation Sans"/>
                <a:cs typeface="Liberation Sans"/>
              </a:defRPr>
            </a:lvl1pPr>
          </a:lstStyle>
          <a:p>
            <a:pPr marL="12700">
              <a:lnSpc>
                <a:spcPts val="2090"/>
              </a:lnSpc>
            </a:pPr>
            <a:r>
              <a:rPr dirty="0"/>
              <a:t>IIS </a:t>
            </a:r>
            <a:r>
              <a:rPr spc="-5" dirty="0"/>
              <a:t>C. </a:t>
            </a:r>
            <a:r>
              <a:rPr spc="-10" dirty="0"/>
              <a:t>PISACANE </a:t>
            </a:r>
            <a:r>
              <a:rPr dirty="0"/>
              <a:t>-</a:t>
            </a:r>
            <a:r>
              <a:rPr spc="-50" dirty="0"/>
              <a:t> </a:t>
            </a:r>
            <a:r>
              <a:rPr spc="-5" dirty="0"/>
              <a:t>SAPRI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7502" y="9699083"/>
            <a:ext cx="912494" cy="2813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F8FBFF"/>
                </a:solidFill>
                <a:latin typeface="Liberation Sans"/>
                <a:cs typeface="Liberation Sans"/>
              </a:defRPr>
            </a:lvl1pPr>
          </a:lstStyle>
          <a:p>
            <a:pPr marL="12700">
              <a:lnSpc>
                <a:spcPts val="2090"/>
              </a:lnSpc>
            </a:pPr>
            <a:r>
              <a:rPr spc="-10" dirty="0"/>
              <a:t>25/09/20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7435945" y="9534556"/>
            <a:ext cx="546734" cy="5441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bg1"/>
                </a:solidFill>
                <a:latin typeface="Open Sans"/>
                <a:cs typeface="Open Sans"/>
              </a:defRPr>
            </a:lvl1pPr>
          </a:lstStyle>
          <a:p>
            <a:pPr marL="38100">
              <a:lnSpc>
                <a:spcPct val="100000"/>
              </a:lnSpc>
              <a:spcBef>
                <a:spcPts val="305"/>
              </a:spcBef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iispisacanesapri.edu.it/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hyperlink" Target="https://www.dadpisacanesapri.it/weschool.html" TargetMode="External"/><Relationship Id="rId3" Type="http://schemas.openxmlformats.org/officeDocument/2006/relationships/image" Target="../media/image4.png"/><Relationship Id="rId21" Type="http://schemas.openxmlformats.org/officeDocument/2006/relationships/image" Target="../media/image16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hyperlink" Target="https://www.dadpisacanesapri.it/bsmart.html" TargetMode="External"/><Relationship Id="rId25" Type="http://schemas.openxmlformats.org/officeDocument/2006/relationships/image" Target="../media/image20.png"/><Relationship Id="rId2" Type="http://schemas.openxmlformats.org/officeDocument/2006/relationships/image" Target="../media/image3.png"/><Relationship Id="rId16" Type="http://schemas.openxmlformats.org/officeDocument/2006/relationships/hyperlink" Target="https://www.dadpisacanesapri.it/moodle.html" TargetMode="External"/><Relationship Id="rId20" Type="http://schemas.openxmlformats.org/officeDocument/2006/relationships/hyperlink" Target="https://www.dadpisacanesapri.it/zoom.html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24" Type="http://schemas.openxmlformats.org/officeDocument/2006/relationships/image" Target="../media/image19.png"/><Relationship Id="rId5" Type="http://schemas.openxmlformats.org/officeDocument/2006/relationships/image" Target="../media/image6.png"/><Relationship Id="rId15" Type="http://schemas.openxmlformats.org/officeDocument/2006/relationships/hyperlink" Target="https://www.iispisacanesapri.edu.it/home/" TargetMode="External"/><Relationship Id="rId23" Type="http://schemas.openxmlformats.org/officeDocument/2006/relationships/image" Target="../media/image18.png"/><Relationship Id="rId10" Type="http://schemas.openxmlformats.org/officeDocument/2006/relationships/image" Target="../media/image11.png"/><Relationship Id="rId19" Type="http://schemas.openxmlformats.org/officeDocument/2006/relationships/hyperlink" Target="https://www.dadpisacanesapri.it/webex.html" TargetMode="External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0"/>
                </a:moveTo>
                <a:lnTo>
                  <a:pt x="0" y="0"/>
                </a:lnTo>
                <a:lnTo>
                  <a:pt x="0" y="10287000"/>
                </a:lnTo>
                <a:lnTo>
                  <a:pt x="18288000" y="10287000"/>
                </a:lnTo>
                <a:lnTo>
                  <a:pt x="18288000" y="0"/>
                </a:lnTo>
                <a:close/>
              </a:path>
            </a:pathLst>
          </a:custGeom>
          <a:solidFill>
            <a:srgbClr val="DCE7CA"/>
          </a:solidFill>
        </p:spPr>
        <p:txBody>
          <a:bodyPr wrap="square" lIns="0" tIns="0" rIns="0" bIns="0" rtlCol="0"/>
          <a:lstStyle/>
          <a:p>
            <a:r>
              <a:rPr lang="it-IT" smtClean="0"/>
              <a:t> </a:t>
            </a:r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I.I.S. “CARLO PISACANE” </a:t>
            </a:r>
            <a:r>
              <a:rPr dirty="0"/>
              <a:t>–</a:t>
            </a:r>
            <a:r>
              <a:rPr spc="-110" dirty="0"/>
              <a:t> </a:t>
            </a:r>
            <a:r>
              <a:rPr spc="-5" dirty="0"/>
              <a:t>SAPRI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2017" y="1446749"/>
            <a:ext cx="13391515" cy="6423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710" marR="5080">
              <a:lnSpc>
                <a:spcPct val="113599"/>
              </a:lnSpc>
              <a:spcBef>
                <a:spcPts val="100"/>
              </a:spcBef>
            </a:pPr>
            <a:r>
              <a:rPr sz="3600" b="1" spc="-10" dirty="0">
                <a:solidFill>
                  <a:srgbClr val="263654"/>
                </a:solidFill>
                <a:latin typeface="Open Sans"/>
                <a:cs typeface="Open Sans"/>
              </a:rPr>
              <a:t>LICEO </a:t>
            </a:r>
            <a:r>
              <a:rPr sz="3600" b="1" spc="-5" dirty="0">
                <a:solidFill>
                  <a:srgbClr val="263654"/>
                </a:solidFill>
                <a:latin typeface="Open Sans"/>
                <a:cs typeface="Open Sans"/>
              </a:rPr>
              <a:t>CLASSICO </a:t>
            </a:r>
            <a:r>
              <a:rPr sz="3600" b="1" dirty="0">
                <a:solidFill>
                  <a:srgbClr val="263654"/>
                </a:solidFill>
                <a:latin typeface="Open Sans"/>
                <a:cs typeface="Open Sans"/>
              </a:rPr>
              <a:t>– </a:t>
            </a:r>
            <a:r>
              <a:rPr sz="3600" b="1" spc="-10" dirty="0">
                <a:solidFill>
                  <a:srgbClr val="263654"/>
                </a:solidFill>
                <a:latin typeface="Open Sans"/>
                <a:cs typeface="Open Sans"/>
              </a:rPr>
              <a:t>MUSICALE </a:t>
            </a:r>
            <a:r>
              <a:rPr sz="3600" b="1" dirty="0">
                <a:solidFill>
                  <a:srgbClr val="263654"/>
                </a:solidFill>
                <a:latin typeface="Open Sans"/>
                <a:cs typeface="Open Sans"/>
              </a:rPr>
              <a:t>– </a:t>
            </a:r>
            <a:r>
              <a:rPr sz="3600" b="1" spc="-5" dirty="0">
                <a:solidFill>
                  <a:srgbClr val="263654"/>
                </a:solidFill>
                <a:latin typeface="Open Sans"/>
                <a:cs typeface="Open Sans"/>
              </a:rPr>
              <a:t>SCIENTIFICO </a:t>
            </a:r>
            <a:r>
              <a:rPr sz="3600" b="1" dirty="0">
                <a:solidFill>
                  <a:srgbClr val="263654"/>
                </a:solidFill>
                <a:latin typeface="Open Sans"/>
                <a:cs typeface="Open Sans"/>
              </a:rPr>
              <a:t>– </a:t>
            </a:r>
            <a:r>
              <a:rPr sz="3600" b="1" spc="-10" dirty="0">
                <a:solidFill>
                  <a:srgbClr val="263654"/>
                </a:solidFill>
                <a:latin typeface="Open Sans"/>
                <a:cs typeface="Open Sans"/>
              </a:rPr>
              <a:t>ALBERGHIERO  AGRARIO </a:t>
            </a:r>
            <a:r>
              <a:rPr sz="3600" b="1" dirty="0">
                <a:solidFill>
                  <a:srgbClr val="263654"/>
                </a:solidFill>
                <a:latin typeface="Open Sans"/>
                <a:cs typeface="Open Sans"/>
              </a:rPr>
              <a:t>– </a:t>
            </a:r>
            <a:r>
              <a:rPr sz="3600" b="1" spc="-5" dirty="0">
                <a:solidFill>
                  <a:srgbClr val="263654"/>
                </a:solidFill>
                <a:latin typeface="Open Sans"/>
                <a:cs typeface="Open Sans"/>
              </a:rPr>
              <a:t>CORSO SERALE IPSEOA</a:t>
            </a:r>
            <a:endParaRPr sz="3600">
              <a:latin typeface="Open Sans"/>
              <a:cs typeface="Open Sans"/>
            </a:endParaRPr>
          </a:p>
          <a:p>
            <a:pPr marL="12700" marR="4871720">
              <a:lnSpc>
                <a:spcPct val="124800"/>
              </a:lnSpc>
              <a:spcBef>
                <a:spcPts val="1340"/>
              </a:spcBef>
            </a:pPr>
            <a:r>
              <a:rPr sz="9000" b="1" spc="-15" dirty="0">
                <a:solidFill>
                  <a:srgbClr val="263654"/>
                </a:solidFill>
                <a:latin typeface="Open Sans"/>
                <a:cs typeface="Open Sans"/>
              </a:rPr>
              <a:t>o</a:t>
            </a:r>
            <a:r>
              <a:rPr sz="9000" b="1" spc="5" dirty="0">
                <a:solidFill>
                  <a:srgbClr val="263654"/>
                </a:solidFill>
                <a:latin typeface="Open Sans"/>
                <a:cs typeface="Open Sans"/>
              </a:rPr>
              <a:t>r</a:t>
            </a:r>
            <a:r>
              <a:rPr sz="9000" b="1" spc="-10" dirty="0">
                <a:solidFill>
                  <a:srgbClr val="263654"/>
                </a:solidFill>
                <a:latin typeface="Open Sans"/>
                <a:cs typeface="Open Sans"/>
              </a:rPr>
              <a:t>gan</a:t>
            </a:r>
            <a:r>
              <a:rPr sz="9000" b="1" spc="-20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9000" b="1" dirty="0">
                <a:solidFill>
                  <a:srgbClr val="263654"/>
                </a:solidFill>
                <a:latin typeface="Open Sans"/>
                <a:cs typeface="Open Sans"/>
              </a:rPr>
              <a:t>z</a:t>
            </a:r>
            <a:r>
              <a:rPr sz="9000" b="1" spc="-10" dirty="0">
                <a:solidFill>
                  <a:srgbClr val="263654"/>
                </a:solidFill>
                <a:latin typeface="Open Sans"/>
                <a:cs typeface="Open Sans"/>
              </a:rPr>
              <a:t>z</a:t>
            </a:r>
            <a:r>
              <a:rPr sz="9000" b="1" spc="-20" dirty="0">
                <a:solidFill>
                  <a:srgbClr val="263654"/>
                </a:solidFill>
                <a:latin typeface="Open Sans"/>
                <a:cs typeface="Open Sans"/>
              </a:rPr>
              <a:t>a</a:t>
            </a:r>
            <a:r>
              <a:rPr sz="9000" b="1" dirty="0">
                <a:solidFill>
                  <a:srgbClr val="263654"/>
                </a:solidFill>
                <a:latin typeface="Open Sans"/>
                <a:cs typeface="Open Sans"/>
              </a:rPr>
              <a:t>z</a:t>
            </a:r>
            <a:r>
              <a:rPr sz="9000" b="1" spc="-15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9000" b="1" spc="-5" dirty="0">
                <a:solidFill>
                  <a:srgbClr val="263654"/>
                </a:solidFill>
                <a:latin typeface="Open Sans"/>
                <a:cs typeface="Open Sans"/>
              </a:rPr>
              <a:t>one  </a:t>
            </a:r>
            <a:r>
              <a:rPr sz="9000" b="1" spc="-10" dirty="0">
                <a:solidFill>
                  <a:srgbClr val="263654"/>
                </a:solidFill>
                <a:latin typeface="Open Sans"/>
                <a:cs typeface="Open Sans"/>
              </a:rPr>
              <a:t>2020/2021</a:t>
            </a:r>
            <a:endParaRPr sz="9000">
              <a:latin typeface="Open Sans"/>
              <a:cs typeface="Open Sans"/>
            </a:endParaRPr>
          </a:p>
          <a:p>
            <a:pPr marL="12700">
              <a:lnSpc>
                <a:spcPct val="100000"/>
              </a:lnSpc>
              <a:spcBef>
                <a:spcPts val="1460"/>
              </a:spcBef>
            </a:pPr>
            <a:r>
              <a:rPr sz="9000" b="1" spc="-5" dirty="0">
                <a:solidFill>
                  <a:srgbClr val="263654"/>
                </a:solidFill>
                <a:latin typeface="Open Sans"/>
                <a:cs typeface="Open Sans"/>
              </a:rPr>
              <a:t>“oltre</a:t>
            </a:r>
            <a:r>
              <a:rPr sz="9000" b="1" spc="-2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9000" b="1" spc="-10" dirty="0">
                <a:solidFill>
                  <a:srgbClr val="263654"/>
                </a:solidFill>
                <a:latin typeface="Open Sans"/>
                <a:cs typeface="Open Sans"/>
              </a:rPr>
              <a:t>l’emergenza”</a:t>
            </a:r>
            <a:endParaRPr sz="9000">
              <a:latin typeface="Open Sans"/>
              <a:cs typeface="Open San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76363" y="9107999"/>
            <a:ext cx="3275965" cy="181610"/>
          </a:xfrm>
          <a:custGeom>
            <a:avLst/>
            <a:gdLst/>
            <a:ahLst/>
            <a:cxnLst/>
            <a:rect l="l" t="t" r="r" b="b"/>
            <a:pathLst>
              <a:path w="3275965" h="181609">
                <a:moveTo>
                  <a:pt x="3275634" y="0"/>
                </a:moveTo>
                <a:lnTo>
                  <a:pt x="0" y="0"/>
                </a:lnTo>
                <a:lnTo>
                  <a:pt x="0" y="181444"/>
                </a:lnTo>
                <a:lnTo>
                  <a:pt x="3275634" y="181444"/>
                </a:lnTo>
                <a:lnTo>
                  <a:pt x="3275634" y="0"/>
                </a:lnTo>
                <a:close/>
              </a:path>
            </a:pathLst>
          </a:custGeom>
          <a:solidFill>
            <a:srgbClr val="4F92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827659" y="9360982"/>
            <a:ext cx="336804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solidFill>
                  <a:srgbClr val="263654"/>
                </a:solidFill>
                <a:latin typeface="Liberation Sans"/>
                <a:cs typeface="Liberation Sans"/>
              </a:rPr>
              <a:t>A scuola in</a:t>
            </a:r>
            <a:r>
              <a:rPr sz="2800" spc="-80" dirty="0">
                <a:solidFill>
                  <a:srgbClr val="263654"/>
                </a:solidFill>
                <a:latin typeface="Liberation Sans"/>
                <a:cs typeface="Liberation Sans"/>
              </a:rPr>
              <a:t> </a:t>
            </a:r>
            <a:r>
              <a:rPr sz="2800" spc="-5" dirty="0">
                <a:solidFill>
                  <a:srgbClr val="263654"/>
                </a:solidFill>
                <a:latin typeface="Liberation Sans"/>
                <a:cs typeface="Liberation Sans"/>
              </a:rPr>
              <a:t>sicurezza</a:t>
            </a:r>
            <a:endParaRPr sz="2800">
              <a:latin typeface="Liberation Sans"/>
              <a:cs typeface="Liberation San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4256004" y="2483640"/>
            <a:ext cx="3913200" cy="52599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7576902" y="9562951"/>
            <a:ext cx="25781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4F9289"/>
                </a:solidFill>
                <a:latin typeface="Open Sans"/>
                <a:cs typeface="Open Sans"/>
              </a:rPr>
              <a:t>1</a:t>
            </a:r>
            <a:endParaRPr sz="3200">
              <a:latin typeface="Open Sans"/>
              <a:cs typeface="Open San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7415357" y="9540002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80" h="576579">
                <a:moveTo>
                  <a:pt x="576364" y="287997"/>
                </a:moveTo>
                <a:lnTo>
                  <a:pt x="566553" y="362745"/>
                </a:lnTo>
                <a:lnTo>
                  <a:pt x="537844" y="432358"/>
                </a:lnTo>
                <a:lnTo>
                  <a:pt x="491850" y="491850"/>
                </a:lnTo>
                <a:lnTo>
                  <a:pt x="432358" y="537845"/>
                </a:lnTo>
                <a:lnTo>
                  <a:pt x="362745" y="566553"/>
                </a:lnTo>
                <a:lnTo>
                  <a:pt x="287997" y="576364"/>
                </a:lnTo>
                <a:lnTo>
                  <a:pt x="250415" y="573888"/>
                </a:lnTo>
                <a:lnTo>
                  <a:pt x="177944" y="554493"/>
                </a:lnTo>
                <a:lnTo>
                  <a:pt x="112740" y="516703"/>
                </a:lnTo>
                <a:lnTo>
                  <a:pt x="59660" y="463623"/>
                </a:lnTo>
                <a:lnTo>
                  <a:pt x="21870" y="398413"/>
                </a:lnTo>
                <a:lnTo>
                  <a:pt x="2475" y="325793"/>
                </a:lnTo>
                <a:lnTo>
                  <a:pt x="0" y="287997"/>
                </a:lnTo>
                <a:lnTo>
                  <a:pt x="2475" y="250415"/>
                </a:lnTo>
                <a:lnTo>
                  <a:pt x="21870" y="177944"/>
                </a:lnTo>
                <a:lnTo>
                  <a:pt x="59660" y="112740"/>
                </a:lnTo>
                <a:lnTo>
                  <a:pt x="112740" y="59660"/>
                </a:lnTo>
                <a:lnTo>
                  <a:pt x="177944" y="21870"/>
                </a:lnTo>
                <a:lnTo>
                  <a:pt x="250415" y="2475"/>
                </a:lnTo>
                <a:lnTo>
                  <a:pt x="287997" y="0"/>
                </a:lnTo>
                <a:lnTo>
                  <a:pt x="325793" y="2475"/>
                </a:lnTo>
                <a:lnTo>
                  <a:pt x="398413" y="21870"/>
                </a:lnTo>
                <a:lnTo>
                  <a:pt x="463623" y="59660"/>
                </a:lnTo>
                <a:lnTo>
                  <a:pt x="516703" y="112740"/>
                </a:lnTo>
                <a:lnTo>
                  <a:pt x="554493" y="177944"/>
                </a:lnTo>
                <a:lnTo>
                  <a:pt x="573888" y="250415"/>
                </a:lnTo>
                <a:lnTo>
                  <a:pt x="576364" y="287997"/>
                </a:lnTo>
                <a:close/>
              </a:path>
            </a:pathLst>
          </a:custGeom>
          <a:ln w="35999">
            <a:solidFill>
              <a:srgbClr val="4F92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37502" y="9677428"/>
            <a:ext cx="91249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4F9289"/>
                </a:solidFill>
                <a:latin typeface="Liberation Sans"/>
                <a:cs typeface="Liberation Sans"/>
              </a:rPr>
              <a:t>25/09/20</a:t>
            </a:r>
            <a:endParaRPr sz="1800">
              <a:latin typeface="Liberation Sans"/>
              <a:cs typeface="Liberation San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2214" y="4036215"/>
            <a:ext cx="18669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solidFill>
                  <a:srgbClr val="263654"/>
                </a:solidFill>
                <a:latin typeface="OpenSymbol"/>
                <a:cs typeface="OpenSymbol"/>
              </a:rPr>
              <a:t>❖</a:t>
            </a:r>
            <a:endParaRPr sz="2200">
              <a:latin typeface="OpenSymbol"/>
              <a:cs typeface="OpenSymbo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2214" y="4950615"/>
            <a:ext cx="18669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solidFill>
                  <a:srgbClr val="263654"/>
                </a:solidFill>
                <a:latin typeface="OpenSymbol"/>
                <a:cs typeface="OpenSymbol"/>
              </a:rPr>
              <a:t>❖</a:t>
            </a:r>
            <a:endParaRPr sz="2200">
              <a:latin typeface="OpenSymbol"/>
              <a:cs typeface="Open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2214" y="5509339"/>
            <a:ext cx="18669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solidFill>
                  <a:srgbClr val="263654"/>
                </a:solidFill>
                <a:latin typeface="OpenSymbol"/>
                <a:cs typeface="OpenSymbol"/>
              </a:rPr>
              <a:t>❖</a:t>
            </a:r>
            <a:endParaRPr sz="2200">
              <a:latin typeface="OpenSymbol"/>
              <a:cs typeface="Open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2214" y="2280860"/>
            <a:ext cx="17853025" cy="474662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654685" marR="5080" indent="-642620">
              <a:lnSpc>
                <a:spcPts val="2510"/>
              </a:lnSpc>
              <a:spcBef>
                <a:spcPts val="290"/>
              </a:spcBef>
              <a:buFont typeface="OpenSymbol"/>
              <a:buChar char="❖"/>
              <a:tabLst>
                <a:tab pos="654685" algn="l"/>
                <a:tab pos="655320" algn="l"/>
                <a:tab pos="3162300" algn="l"/>
              </a:tabLst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Nel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corrente</a:t>
            </a:r>
            <a:r>
              <a:rPr sz="2200" b="1" spc="1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a.</a:t>
            </a:r>
            <a:r>
              <a:rPr sz="2200" b="1" spc="1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s.	gli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studenti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rimarranno nell’aula assegnata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per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tutto il corso delle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lezioni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si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sposteranno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solo per  Recarsi nei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laboratori autorizzati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o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in palestra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sempre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sotto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la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vigilanza di un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docente,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assistente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o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collaboratore</a:t>
            </a:r>
            <a:r>
              <a:rPr sz="2200" b="1" spc="15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scolastico.</a:t>
            </a:r>
            <a:endParaRPr sz="2200">
              <a:latin typeface="Open Sans"/>
              <a:cs typeface="Open Sans"/>
            </a:endParaRPr>
          </a:p>
          <a:p>
            <a:pPr marL="654685" marR="655320" indent="-642620">
              <a:lnSpc>
                <a:spcPts val="2510"/>
              </a:lnSpc>
              <a:spcBef>
                <a:spcPts val="2180"/>
              </a:spcBef>
              <a:buFont typeface="OpenSymbol"/>
              <a:buChar char="❖"/>
              <a:tabLst>
                <a:tab pos="654685" algn="l"/>
                <a:tab pos="655320" algn="l"/>
                <a:tab pos="1174115" algn="l"/>
                <a:tab pos="2491740" algn="l"/>
                <a:tab pos="4507865" algn="l"/>
                <a:tab pos="4824095" algn="l"/>
                <a:tab pos="5815330" algn="l"/>
                <a:tab pos="6125210" algn="l"/>
                <a:tab pos="6525895" algn="l"/>
                <a:tab pos="7404100" algn="l"/>
                <a:tab pos="8237220" algn="l"/>
                <a:tab pos="9697085" algn="l"/>
                <a:tab pos="10974070" algn="l"/>
                <a:tab pos="11284585" algn="l"/>
                <a:tab pos="12553315" algn="l"/>
                <a:tab pos="12784455" algn="l"/>
                <a:tab pos="14448790" algn="l"/>
                <a:tab pos="14862810" algn="l"/>
                <a:tab pos="15847060" algn="l"/>
              </a:tabLst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G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l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stude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n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t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ma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n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te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r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rann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o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l	ba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nc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o	e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sedi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nell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o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s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izion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indica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t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	e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u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rant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	i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mo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v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iment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n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class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dov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r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a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nn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o 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utilizzare la mascherina, garantiranno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il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distanziamento sociale con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compagni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 un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metro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di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due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con</a:t>
            </a:r>
            <a:r>
              <a:rPr sz="2200" b="1" spc="9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l’insegnante.</a:t>
            </a:r>
            <a:endParaRPr sz="2200">
              <a:latin typeface="Open Sans"/>
              <a:cs typeface="Open Sans"/>
            </a:endParaRPr>
          </a:p>
          <a:p>
            <a:pPr marL="654685" marR="696595">
              <a:lnSpc>
                <a:spcPts val="2520"/>
              </a:lnSpc>
              <a:spcBef>
                <a:spcPts val="1600"/>
              </a:spcBef>
            </a:pP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Le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classi prime sono state dislocate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nei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vari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settori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evitando per quanto possibile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la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concentrazione degli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studenti sugli  stessi piani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corridoi.</a:t>
            </a:r>
            <a:endParaRPr sz="2200">
              <a:latin typeface="Open Sans"/>
              <a:cs typeface="Open Sans"/>
            </a:endParaRPr>
          </a:p>
          <a:p>
            <a:pPr marL="654685">
              <a:lnSpc>
                <a:spcPct val="100000"/>
              </a:lnSpc>
              <a:spcBef>
                <a:spcPts val="1980"/>
              </a:spcBef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In tutte le aule sono previsti posti singoli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sono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garantite le distanze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di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sicurezza come da riferimento</a:t>
            </a:r>
            <a:r>
              <a:rPr sz="2200" b="1" spc="2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normativo.</a:t>
            </a:r>
            <a:endParaRPr sz="2200">
              <a:latin typeface="Open Sans"/>
              <a:cs typeface="Open Sans"/>
            </a:endParaRPr>
          </a:p>
          <a:p>
            <a:pPr marL="654685" marR="866140">
              <a:lnSpc>
                <a:spcPct val="100000"/>
              </a:lnSpc>
              <a:spcBef>
                <a:spcPts val="1760"/>
              </a:spcBef>
            </a:pP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Gli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studenti rispetteranno rigorosamente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le misure di distanziamento, evitando di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muoversi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dal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proprio posto, se non  strettamente necessario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comunque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solo se autorizzati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dal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docente.</a:t>
            </a:r>
            <a:endParaRPr sz="2200">
              <a:latin typeface="Open Sans"/>
              <a:cs typeface="Open Sans"/>
            </a:endParaRPr>
          </a:p>
          <a:p>
            <a:pPr marL="654685" marR="946150" indent="-642620">
              <a:lnSpc>
                <a:spcPct val="106100"/>
              </a:lnSpc>
              <a:spcBef>
                <a:spcPts val="860"/>
              </a:spcBef>
              <a:buFont typeface="OpenSymbol"/>
              <a:buChar char="❖"/>
              <a:tabLst>
                <a:tab pos="654685" algn="l"/>
                <a:tab pos="655320" algn="l"/>
              </a:tabLst>
            </a:pP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Durante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la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permanenza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all’interno dell’edificio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dovrà essere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rigorosamente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rispettato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il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divieto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di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uscire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dalle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aule se 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non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in casi di</a:t>
            </a:r>
            <a:r>
              <a:rPr sz="2200" b="1" spc="2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necessità.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2214" y="7169019"/>
            <a:ext cx="16805910" cy="1092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54685" marR="5080" indent="-642620" algn="just">
              <a:lnSpc>
                <a:spcPct val="106100"/>
              </a:lnSpc>
              <a:spcBef>
                <a:spcPts val="100"/>
              </a:spcBef>
              <a:buFont typeface="OpenSymbol"/>
              <a:buChar char="❖"/>
              <a:tabLst>
                <a:tab pos="655320" algn="l"/>
              </a:tabLst>
            </a:pP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docenti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il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personale ATA sono chiamati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vigilare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ad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intervenire tempestivamente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per bloccare/evitare 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comportamenti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impropri che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potrebbero mettere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repentaglio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l’incolumità di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tutti,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segnalando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alla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dirigenza  comportamenti scorretti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il mancato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rispetto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delle</a:t>
            </a:r>
            <a:r>
              <a:rPr sz="2200" b="1" spc="4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regole.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2214" y="8458101"/>
            <a:ext cx="18669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solidFill>
                  <a:srgbClr val="263654"/>
                </a:solidFill>
                <a:latin typeface="OpenSymbol"/>
                <a:cs typeface="OpenSymbol"/>
              </a:rPr>
              <a:t>❖</a:t>
            </a:r>
            <a:endParaRPr sz="2200">
              <a:latin typeface="OpenSymbol"/>
              <a:cs typeface="Open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34821" y="8435145"/>
            <a:ext cx="17298670" cy="808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100"/>
              </a:spcBef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Alla fine delle lezioni gli studenti saranno accompagnati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alle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uscite dai docenti dell’ultima ora,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seguendo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medesimi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percorsi 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utilizzati nelle fasi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di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ingresso.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585622" y="1004662"/>
            <a:ext cx="2193925" cy="788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In</a:t>
            </a:r>
            <a:r>
              <a:rPr sz="5000" spc="-100" dirty="0"/>
              <a:t> </a:t>
            </a:r>
            <a:r>
              <a:rPr sz="5000" spc="-5" dirty="0"/>
              <a:t>aula</a:t>
            </a:r>
            <a:endParaRPr sz="5000"/>
          </a:p>
        </p:txBody>
      </p:sp>
      <p:grpSp>
        <p:nvGrpSpPr>
          <p:cNvPr id="10" name="object 10"/>
          <p:cNvGrpSpPr/>
          <p:nvPr/>
        </p:nvGrpSpPr>
        <p:grpSpPr>
          <a:xfrm>
            <a:off x="0" y="1789204"/>
            <a:ext cx="18288000" cy="8495665"/>
            <a:chOff x="0" y="1789204"/>
            <a:chExt cx="18288000" cy="8495665"/>
          </a:xfrm>
        </p:grpSpPr>
        <p:sp>
          <p:nvSpPr>
            <p:cNvPr id="11" name="object 11"/>
            <p:cNvSpPr/>
            <p:nvPr/>
          </p:nvSpPr>
          <p:spPr>
            <a:xfrm>
              <a:off x="0" y="1789204"/>
              <a:ext cx="18288000" cy="8495665"/>
            </a:xfrm>
            <a:custGeom>
              <a:avLst/>
              <a:gdLst/>
              <a:ahLst/>
              <a:cxnLst/>
              <a:rect l="l" t="t" r="r" b="b"/>
              <a:pathLst>
                <a:path w="18288000" h="8495665">
                  <a:moveTo>
                    <a:pt x="3419995" y="0"/>
                  </a:moveTo>
                  <a:lnTo>
                    <a:pt x="597598" y="0"/>
                  </a:lnTo>
                  <a:lnTo>
                    <a:pt x="597598" y="179997"/>
                  </a:lnTo>
                  <a:lnTo>
                    <a:pt x="3419995" y="179997"/>
                  </a:lnTo>
                  <a:lnTo>
                    <a:pt x="3419995" y="0"/>
                  </a:lnTo>
                  <a:close/>
                </a:path>
                <a:path w="18288000" h="8495665">
                  <a:moveTo>
                    <a:pt x="18287632" y="8495640"/>
                  </a:moveTo>
                  <a:lnTo>
                    <a:pt x="18287619" y="7570800"/>
                  </a:lnTo>
                  <a:lnTo>
                    <a:pt x="0" y="7570800"/>
                  </a:lnTo>
                  <a:lnTo>
                    <a:pt x="0" y="8495640"/>
                  </a:lnTo>
                  <a:lnTo>
                    <a:pt x="18287632" y="8495640"/>
                  </a:lnTo>
                  <a:close/>
                </a:path>
              </a:pathLst>
            </a:custGeom>
            <a:solidFill>
              <a:srgbClr val="4F92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415357" y="9540002"/>
              <a:ext cx="576580" cy="576580"/>
            </a:xfrm>
            <a:custGeom>
              <a:avLst/>
              <a:gdLst/>
              <a:ahLst/>
              <a:cxnLst/>
              <a:rect l="l" t="t" r="r" b="b"/>
              <a:pathLst>
                <a:path w="576580" h="576579">
                  <a:moveTo>
                    <a:pt x="576364" y="287997"/>
                  </a:moveTo>
                  <a:lnTo>
                    <a:pt x="566553" y="362745"/>
                  </a:lnTo>
                  <a:lnTo>
                    <a:pt x="537844" y="432358"/>
                  </a:lnTo>
                  <a:lnTo>
                    <a:pt x="491850" y="491850"/>
                  </a:lnTo>
                  <a:lnTo>
                    <a:pt x="432358" y="537845"/>
                  </a:lnTo>
                  <a:lnTo>
                    <a:pt x="362745" y="566553"/>
                  </a:lnTo>
                  <a:lnTo>
                    <a:pt x="287997" y="576364"/>
                  </a:lnTo>
                  <a:lnTo>
                    <a:pt x="250415" y="573888"/>
                  </a:lnTo>
                  <a:lnTo>
                    <a:pt x="177944" y="554493"/>
                  </a:lnTo>
                  <a:lnTo>
                    <a:pt x="112740" y="516703"/>
                  </a:lnTo>
                  <a:lnTo>
                    <a:pt x="59660" y="463623"/>
                  </a:lnTo>
                  <a:lnTo>
                    <a:pt x="21870" y="398413"/>
                  </a:lnTo>
                  <a:lnTo>
                    <a:pt x="2475" y="325793"/>
                  </a:lnTo>
                  <a:lnTo>
                    <a:pt x="0" y="287997"/>
                  </a:lnTo>
                  <a:lnTo>
                    <a:pt x="2475" y="250415"/>
                  </a:lnTo>
                  <a:lnTo>
                    <a:pt x="21870" y="177944"/>
                  </a:lnTo>
                  <a:lnTo>
                    <a:pt x="59660" y="112740"/>
                  </a:lnTo>
                  <a:lnTo>
                    <a:pt x="112740" y="59660"/>
                  </a:lnTo>
                  <a:lnTo>
                    <a:pt x="177944" y="21870"/>
                  </a:lnTo>
                  <a:lnTo>
                    <a:pt x="250415" y="2475"/>
                  </a:lnTo>
                  <a:lnTo>
                    <a:pt x="287997" y="0"/>
                  </a:lnTo>
                  <a:lnTo>
                    <a:pt x="325793" y="2475"/>
                  </a:lnTo>
                  <a:lnTo>
                    <a:pt x="398413" y="21870"/>
                  </a:lnTo>
                  <a:lnTo>
                    <a:pt x="463623" y="59660"/>
                  </a:lnTo>
                  <a:lnTo>
                    <a:pt x="516703" y="112740"/>
                  </a:lnTo>
                  <a:lnTo>
                    <a:pt x="554493" y="177944"/>
                  </a:lnTo>
                  <a:lnTo>
                    <a:pt x="573888" y="250415"/>
                  </a:lnTo>
                  <a:lnTo>
                    <a:pt x="576364" y="287997"/>
                  </a:lnTo>
                  <a:close/>
                </a:path>
              </a:pathLst>
            </a:custGeom>
            <a:ln w="359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5"/>
              </a:spcBef>
            </a:pPr>
            <a:fld id="{81D60167-4931-47E6-BA6A-407CBD079E47}" type="slidenum">
              <a:rPr dirty="0"/>
              <a:t>10</a:t>
            </a:fld>
            <a:endParaRPr dirty="0"/>
          </a:p>
        </p:txBody>
      </p:sp>
      <p:sp>
        <p:nvSpPr>
          <p:cNvPr id="14" name="object 1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pc="-10" dirty="0"/>
              <a:t>25/09/20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dirty="0"/>
              <a:t>IIS </a:t>
            </a:r>
            <a:r>
              <a:rPr spc="-5" dirty="0"/>
              <a:t>C. </a:t>
            </a:r>
            <a:r>
              <a:rPr spc="-10" dirty="0"/>
              <a:t>PISACANE </a:t>
            </a:r>
            <a:r>
              <a:rPr dirty="0"/>
              <a:t>-</a:t>
            </a:r>
            <a:r>
              <a:rPr spc="-50" dirty="0"/>
              <a:t> </a:t>
            </a:r>
            <a:r>
              <a:rPr spc="-5" dirty="0"/>
              <a:t>SAPRI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81022" y="3208226"/>
            <a:ext cx="18669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solidFill>
                  <a:srgbClr val="263654"/>
                </a:solidFill>
                <a:latin typeface="OpenSymbol"/>
                <a:cs typeface="OpenSymbol"/>
              </a:rPr>
              <a:t>❖</a:t>
            </a:r>
            <a:endParaRPr sz="2200">
              <a:latin typeface="OpenSymbol"/>
              <a:cs typeface="OpenSymbo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81022" y="5619867"/>
            <a:ext cx="18669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solidFill>
                  <a:srgbClr val="263654"/>
                </a:solidFill>
                <a:latin typeface="OpenSymbol"/>
                <a:cs typeface="OpenSymbol"/>
              </a:rPr>
              <a:t>❖</a:t>
            </a:r>
            <a:endParaRPr sz="2200">
              <a:latin typeface="OpenSymbol"/>
              <a:cs typeface="Open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81022" y="3149620"/>
            <a:ext cx="12002770" cy="2837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98500" marR="357505">
              <a:lnSpc>
                <a:spcPct val="119700"/>
              </a:lnSpc>
              <a:spcBef>
                <a:spcPts val="100"/>
              </a:spcBef>
            </a:pP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banchi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sono posizionati seguendo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delle indicazioni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pavimento e, pertanto,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è 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vietato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spostarli.</a:t>
            </a:r>
            <a:endParaRPr sz="2200">
              <a:latin typeface="Open Sans"/>
              <a:cs typeface="Open Sans"/>
            </a:endParaRPr>
          </a:p>
          <a:p>
            <a:pPr marL="698500" marR="5080" indent="-685800">
              <a:lnSpc>
                <a:spcPct val="121500"/>
              </a:lnSpc>
              <a:spcBef>
                <a:spcPts val="1490"/>
              </a:spcBef>
              <a:buFont typeface="OpenSymbol"/>
              <a:buChar char="❖"/>
              <a:tabLst>
                <a:tab pos="697865" algn="l"/>
                <a:tab pos="698500" algn="l"/>
              </a:tabLst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Il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coordinatore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 classe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compilerà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le piantine indicando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nomi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degli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studenti;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le 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posizioni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degli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studenti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saranno decise dai Consigli di classe, in base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valutazioni  didattiche.</a:t>
            </a:r>
            <a:endParaRPr sz="2200">
              <a:latin typeface="Open Sans"/>
              <a:cs typeface="Open Sans"/>
            </a:endParaRPr>
          </a:p>
          <a:p>
            <a:pPr marL="698500">
              <a:lnSpc>
                <a:spcPct val="100000"/>
              </a:lnSpc>
              <a:spcBef>
                <a:spcPts val="2060"/>
              </a:spcBef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Gli zaini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contenenti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il materiale didattico saranno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tenuti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appesi alla spalliera</a:t>
            </a:r>
            <a:r>
              <a:rPr sz="2200" b="1" spc="6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464358" y="6033862"/>
            <a:ext cx="133032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46175" algn="l"/>
              </a:tabLst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evi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t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r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il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81022" y="7030697"/>
            <a:ext cx="18669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solidFill>
                  <a:srgbClr val="263654"/>
                </a:solidFill>
                <a:latin typeface="OpenSymbol"/>
                <a:cs typeface="OpenSymbol"/>
              </a:rPr>
              <a:t>❖</a:t>
            </a:r>
            <a:endParaRPr sz="2200">
              <a:latin typeface="OpenSymbol"/>
              <a:cs typeface="Open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66823" y="5962658"/>
            <a:ext cx="9932035" cy="1435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1200"/>
              </a:lnSpc>
              <a:spcBef>
                <a:spcPts val="100"/>
              </a:spcBef>
              <a:tabLst>
                <a:tab pos="1371600" algn="l"/>
                <a:tab pos="2332990" algn="l"/>
                <a:tab pos="3018155" algn="l"/>
                <a:tab pos="3917950" algn="l"/>
                <a:tab pos="4391025" algn="l"/>
                <a:tab pos="5991860" algn="l"/>
                <a:tab pos="6577330" algn="l"/>
                <a:tab pos="7105015" algn="l"/>
                <a:tab pos="7336790" algn="l"/>
                <a:tab pos="8820785" algn="l"/>
              </a:tabLst>
            </a:pP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c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scun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	s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a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,	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c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os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ì	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c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om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	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g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l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ind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u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me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n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t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	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(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a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d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.	i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cappot</a:t>
            </a:r>
            <a:r>
              <a:rPr sz="2200" b="1" spc="-20" dirty="0">
                <a:solidFill>
                  <a:srgbClr val="263654"/>
                </a:solidFill>
                <a:latin typeface="Open Sans"/>
                <a:cs typeface="Open Sans"/>
              </a:rPr>
              <a:t>t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)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.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Oc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c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or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r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contatto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con oggetti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personali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indumenti</a:t>
            </a:r>
            <a:r>
              <a:rPr sz="2200" b="1" spc="1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altrui.</a:t>
            </a:r>
            <a:endParaRPr sz="2200">
              <a:latin typeface="Open Sans"/>
              <a:cs typeface="Open Sans"/>
            </a:endParaRPr>
          </a:p>
          <a:p>
            <a:pPr marL="12700">
              <a:lnSpc>
                <a:spcPct val="100000"/>
              </a:lnSpc>
              <a:spcBef>
                <a:spcPts val="2060"/>
              </a:spcBef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ll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docente autorizzerà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l’uscita degli studenti,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al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massimo uno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per</a:t>
            </a:r>
            <a:r>
              <a:rPr sz="2200" b="1" spc="6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volta.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85622" y="1004662"/>
            <a:ext cx="2193925" cy="788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In</a:t>
            </a:r>
            <a:r>
              <a:rPr sz="5000" spc="-100" dirty="0"/>
              <a:t> </a:t>
            </a:r>
            <a:r>
              <a:rPr sz="5000" spc="-5" dirty="0"/>
              <a:t>aula</a:t>
            </a:r>
            <a:endParaRPr sz="5000"/>
          </a:p>
        </p:txBody>
      </p:sp>
      <p:grpSp>
        <p:nvGrpSpPr>
          <p:cNvPr id="9" name="object 9"/>
          <p:cNvGrpSpPr/>
          <p:nvPr/>
        </p:nvGrpSpPr>
        <p:grpSpPr>
          <a:xfrm>
            <a:off x="0" y="1789560"/>
            <a:ext cx="18288000" cy="8495665"/>
            <a:chOff x="0" y="1789560"/>
            <a:chExt cx="18288000" cy="8495665"/>
          </a:xfrm>
        </p:grpSpPr>
        <p:sp>
          <p:nvSpPr>
            <p:cNvPr id="10" name="object 10"/>
            <p:cNvSpPr/>
            <p:nvPr/>
          </p:nvSpPr>
          <p:spPr>
            <a:xfrm>
              <a:off x="0" y="1789560"/>
              <a:ext cx="18288000" cy="8495665"/>
            </a:xfrm>
            <a:custGeom>
              <a:avLst/>
              <a:gdLst/>
              <a:ahLst/>
              <a:cxnLst/>
              <a:rect l="l" t="t" r="r" b="b"/>
              <a:pathLst>
                <a:path w="18288000" h="8495665">
                  <a:moveTo>
                    <a:pt x="3419995" y="0"/>
                  </a:moveTo>
                  <a:lnTo>
                    <a:pt x="597598" y="0"/>
                  </a:lnTo>
                  <a:lnTo>
                    <a:pt x="597598" y="179997"/>
                  </a:lnTo>
                  <a:lnTo>
                    <a:pt x="3419995" y="179997"/>
                  </a:lnTo>
                  <a:lnTo>
                    <a:pt x="3419995" y="0"/>
                  </a:lnTo>
                  <a:close/>
                </a:path>
                <a:path w="18288000" h="8495665">
                  <a:moveTo>
                    <a:pt x="18287632" y="8495284"/>
                  </a:moveTo>
                  <a:lnTo>
                    <a:pt x="18287619" y="7570444"/>
                  </a:lnTo>
                  <a:lnTo>
                    <a:pt x="0" y="7570444"/>
                  </a:lnTo>
                  <a:lnTo>
                    <a:pt x="0" y="8495284"/>
                  </a:lnTo>
                  <a:lnTo>
                    <a:pt x="18287632" y="8495284"/>
                  </a:lnTo>
                  <a:close/>
                </a:path>
              </a:pathLst>
            </a:custGeom>
            <a:solidFill>
              <a:srgbClr val="4F92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7415357" y="9540002"/>
              <a:ext cx="576580" cy="576580"/>
            </a:xfrm>
            <a:custGeom>
              <a:avLst/>
              <a:gdLst/>
              <a:ahLst/>
              <a:cxnLst/>
              <a:rect l="l" t="t" r="r" b="b"/>
              <a:pathLst>
                <a:path w="576580" h="576579">
                  <a:moveTo>
                    <a:pt x="576364" y="287997"/>
                  </a:moveTo>
                  <a:lnTo>
                    <a:pt x="566553" y="362745"/>
                  </a:lnTo>
                  <a:lnTo>
                    <a:pt x="537844" y="432358"/>
                  </a:lnTo>
                  <a:lnTo>
                    <a:pt x="491850" y="491850"/>
                  </a:lnTo>
                  <a:lnTo>
                    <a:pt x="432358" y="537845"/>
                  </a:lnTo>
                  <a:lnTo>
                    <a:pt x="362745" y="566553"/>
                  </a:lnTo>
                  <a:lnTo>
                    <a:pt x="287997" y="576364"/>
                  </a:lnTo>
                  <a:lnTo>
                    <a:pt x="250415" y="573888"/>
                  </a:lnTo>
                  <a:lnTo>
                    <a:pt x="177944" y="554493"/>
                  </a:lnTo>
                  <a:lnTo>
                    <a:pt x="112740" y="516703"/>
                  </a:lnTo>
                  <a:lnTo>
                    <a:pt x="59660" y="463623"/>
                  </a:lnTo>
                  <a:lnTo>
                    <a:pt x="21870" y="398413"/>
                  </a:lnTo>
                  <a:lnTo>
                    <a:pt x="2475" y="325793"/>
                  </a:lnTo>
                  <a:lnTo>
                    <a:pt x="0" y="287997"/>
                  </a:lnTo>
                  <a:lnTo>
                    <a:pt x="2475" y="250415"/>
                  </a:lnTo>
                  <a:lnTo>
                    <a:pt x="21870" y="177944"/>
                  </a:lnTo>
                  <a:lnTo>
                    <a:pt x="59660" y="112740"/>
                  </a:lnTo>
                  <a:lnTo>
                    <a:pt x="112740" y="59660"/>
                  </a:lnTo>
                  <a:lnTo>
                    <a:pt x="177944" y="21870"/>
                  </a:lnTo>
                  <a:lnTo>
                    <a:pt x="250415" y="2475"/>
                  </a:lnTo>
                  <a:lnTo>
                    <a:pt x="287997" y="0"/>
                  </a:lnTo>
                  <a:lnTo>
                    <a:pt x="325793" y="2475"/>
                  </a:lnTo>
                  <a:lnTo>
                    <a:pt x="398413" y="21870"/>
                  </a:lnTo>
                  <a:lnTo>
                    <a:pt x="463623" y="59660"/>
                  </a:lnTo>
                  <a:lnTo>
                    <a:pt x="516703" y="112740"/>
                  </a:lnTo>
                  <a:lnTo>
                    <a:pt x="554493" y="177944"/>
                  </a:lnTo>
                  <a:lnTo>
                    <a:pt x="573888" y="250415"/>
                  </a:lnTo>
                  <a:lnTo>
                    <a:pt x="576364" y="287997"/>
                  </a:lnTo>
                  <a:close/>
                </a:path>
              </a:pathLst>
            </a:custGeom>
            <a:ln w="359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5"/>
              </a:spcBef>
            </a:pPr>
            <a:fld id="{81D60167-4931-47E6-BA6A-407CBD079E47}" type="slidenum">
              <a:rPr dirty="0"/>
              <a:t>11</a:t>
            </a:fld>
            <a:endParaRPr dirty="0"/>
          </a:p>
        </p:txBody>
      </p:sp>
      <p:sp>
        <p:nvSpPr>
          <p:cNvPr id="13" name="object 1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pc="-10" dirty="0"/>
              <a:t>25/09/20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dirty="0"/>
              <a:t>IIS </a:t>
            </a:r>
            <a:r>
              <a:rPr spc="-5" dirty="0"/>
              <a:t>C. </a:t>
            </a:r>
            <a:r>
              <a:rPr spc="-10" dirty="0"/>
              <a:t>PISACANE </a:t>
            </a:r>
            <a:r>
              <a:rPr dirty="0"/>
              <a:t>-</a:t>
            </a:r>
            <a:r>
              <a:rPr spc="-50" dirty="0"/>
              <a:t> </a:t>
            </a:r>
            <a:r>
              <a:rPr spc="-5" dirty="0"/>
              <a:t>SAPRI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81022" y="3553463"/>
            <a:ext cx="18669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solidFill>
                  <a:srgbClr val="263654"/>
                </a:solidFill>
                <a:latin typeface="OpenSymbol"/>
                <a:cs typeface="OpenSymbol"/>
              </a:rPr>
              <a:t>❖</a:t>
            </a:r>
            <a:endParaRPr sz="2200">
              <a:latin typeface="OpenSymbol"/>
              <a:cs typeface="OpenSymbo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81022" y="5139617"/>
            <a:ext cx="18669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solidFill>
                  <a:srgbClr val="263654"/>
                </a:solidFill>
                <a:latin typeface="OpenSymbol"/>
                <a:cs typeface="OpenSymbol"/>
              </a:rPr>
              <a:t>❖</a:t>
            </a:r>
            <a:endParaRPr sz="2200">
              <a:latin typeface="OpenSymbol"/>
              <a:cs typeface="Open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66823" y="3429339"/>
            <a:ext cx="11825605" cy="3008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84200">
              <a:lnSpc>
                <a:spcPct val="138800"/>
              </a:lnSpc>
              <a:spcBef>
                <a:spcPts val="100"/>
              </a:spcBef>
              <a:tabLst>
                <a:tab pos="1283335" algn="l"/>
                <a:tab pos="1649730" algn="l"/>
                <a:tab pos="3769360" algn="l"/>
                <a:tab pos="9333865" algn="l"/>
              </a:tabLst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In ogni aula</a:t>
            </a:r>
            <a:r>
              <a:rPr sz="2200" b="1" spc="2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sarà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presente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un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dispenser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igienizzante per le</a:t>
            </a:r>
            <a:r>
              <a:rPr sz="2200" b="1" spc="5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mani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materiale</a:t>
            </a:r>
            <a:r>
              <a:rPr sz="2200" b="1" spc="-10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per  igienizzare	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al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cambio dell’ora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la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postazione del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docente, che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sarà effettuata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dal 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docente	che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entra.</a:t>
            </a:r>
            <a:endParaRPr sz="2200">
              <a:latin typeface="Open Sans"/>
              <a:cs typeface="Open Sans"/>
            </a:endParaRPr>
          </a:p>
          <a:p>
            <a:pPr marL="12700" marR="5080">
              <a:lnSpc>
                <a:spcPct val="138800"/>
              </a:lnSpc>
              <a:spcBef>
                <a:spcPts val="1495"/>
              </a:spcBef>
              <a:tabLst>
                <a:tab pos="434975" algn="l"/>
                <a:tab pos="1602740" algn="l"/>
                <a:tab pos="1845945" algn="l"/>
                <a:tab pos="3220720" algn="l"/>
                <a:tab pos="3531235" algn="l"/>
                <a:tab pos="4505325" algn="l"/>
                <a:tab pos="4800600" algn="l"/>
                <a:tab pos="6442075" algn="l"/>
                <a:tab pos="6752590" algn="l"/>
                <a:tab pos="8507095" algn="l"/>
                <a:tab pos="8742680" algn="l"/>
                <a:tab pos="9144000" algn="l"/>
                <a:tab pos="10292080" algn="l"/>
                <a:tab pos="10522585" algn="l"/>
                <a:tab pos="11634470" algn="l"/>
              </a:tabLst>
            </a:pP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A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l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camb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o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og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n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o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r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	e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u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rant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’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int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rvall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o	è	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o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b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bliga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t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o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ri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o		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a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r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ie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g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giar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	i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locali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.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Il 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docente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che	esce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dall’aula</a:t>
            </a:r>
            <a:r>
              <a:rPr sz="2200" b="1" spc="1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farà	aprire le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finestre,</a:t>
            </a:r>
            <a:r>
              <a:rPr sz="2200" b="1" spc="7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il</a:t>
            </a:r>
            <a:r>
              <a:rPr sz="2200" b="1" spc="1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docente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che	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entra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le farà 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chiudere.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docenti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vigileranno su tale</a:t>
            </a:r>
            <a:r>
              <a:rPr sz="2200" b="1" spc="2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pratica.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81022" y="6726139"/>
            <a:ext cx="18669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solidFill>
                  <a:srgbClr val="263654"/>
                </a:solidFill>
                <a:latin typeface="OpenSymbol"/>
                <a:cs typeface="OpenSymbol"/>
              </a:rPr>
              <a:t>❖</a:t>
            </a:r>
            <a:endParaRPr sz="2200">
              <a:latin typeface="OpenSymbol"/>
              <a:cs typeface="Open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66823" y="6732261"/>
            <a:ext cx="980821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docenti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inviteranno gli studenti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ad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igienizzare le mani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con</a:t>
            </a:r>
            <a:r>
              <a:rPr sz="2200" b="1" spc="2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frequenza.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85622" y="1004662"/>
            <a:ext cx="2193925" cy="788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In</a:t>
            </a:r>
            <a:r>
              <a:rPr sz="5000" spc="-100" dirty="0"/>
              <a:t> </a:t>
            </a:r>
            <a:r>
              <a:rPr sz="5000" spc="-5" dirty="0"/>
              <a:t>aula</a:t>
            </a:r>
            <a:endParaRPr sz="5000"/>
          </a:p>
        </p:txBody>
      </p:sp>
      <p:grpSp>
        <p:nvGrpSpPr>
          <p:cNvPr id="8" name="object 8"/>
          <p:cNvGrpSpPr/>
          <p:nvPr/>
        </p:nvGrpSpPr>
        <p:grpSpPr>
          <a:xfrm>
            <a:off x="0" y="1789560"/>
            <a:ext cx="18288000" cy="8495665"/>
            <a:chOff x="0" y="1789560"/>
            <a:chExt cx="18288000" cy="8495665"/>
          </a:xfrm>
        </p:grpSpPr>
        <p:sp>
          <p:nvSpPr>
            <p:cNvPr id="9" name="object 9"/>
            <p:cNvSpPr/>
            <p:nvPr/>
          </p:nvSpPr>
          <p:spPr>
            <a:xfrm>
              <a:off x="0" y="1789560"/>
              <a:ext cx="18288000" cy="8495665"/>
            </a:xfrm>
            <a:custGeom>
              <a:avLst/>
              <a:gdLst/>
              <a:ahLst/>
              <a:cxnLst/>
              <a:rect l="l" t="t" r="r" b="b"/>
              <a:pathLst>
                <a:path w="18288000" h="8495665">
                  <a:moveTo>
                    <a:pt x="3419995" y="0"/>
                  </a:moveTo>
                  <a:lnTo>
                    <a:pt x="597598" y="0"/>
                  </a:lnTo>
                  <a:lnTo>
                    <a:pt x="597598" y="179997"/>
                  </a:lnTo>
                  <a:lnTo>
                    <a:pt x="3419995" y="179997"/>
                  </a:lnTo>
                  <a:lnTo>
                    <a:pt x="3419995" y="0"/>
                  </a:lnTo>
                  <a:close/>
                </a:path>
                <a:path w="18288000" h="8495665">
                  <a:moveTo>
                    <a:pt x="18287632" y="8495284"/>
                  </a:moveTo>
                  <a:lnTo>
                    <a:pt x="18287619" y="7570444"/>
                  </a:lnTo>
                  <a:lnTo>
                    <a:pt x="0" y="7570444"/>
                  </a:lnTo>
                  <a:lnTo>
                    <a:pt x="0" y="8495284"/>
                  </a:lnTo>
                  <a:lnTo>
                    <a:pt x="18287632" y="8495284"/>
                  </a:lnTo>
                  <a:close/>
                </a:path>
              </a:pathLst>
            </a:custGeom>
            <a:solidFill>
              <a:srgbClr val="4F92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7415357" y="9540002"/>
              <a:ext cx="576580" cy="576580"/>
            </a:xfrm>
            <a:custGeom>
              <a:avLst/>
              <a:gdLst/>
              <a:ahLst/>
              <a:cxnLst/>
              <a:rect l="l" t="t" r="r" b="b"/>
              <a:pathLst>
                <a:path w="576580" h="576579">
                  <a:moveTo>
                    <a:pt x="576364" y="287997"/>
                  </a:moveTo>
                  <a:lnTo>
                    <a:pt x="566553" y="362745"/>
                  </a:lnTo>
                  <a:lnTo>
                    <a:pt x="537844" y="432358"/>
                  </a:lnTo>
                  <a:lnTo>
                    <a:pt x="491850" y="491850"/>
                  </a:lnTo>
                  <a:lnTo>
                    <a:pt x="432358" y="537845"/>
                  </a:lnTo>
                  <a:lnTo>
                    <a:pt x="362745" y="566553"/>
                  </a:lnTo>
                  <a:lnTo>
                    <a:pt x="287997" y="576364"/>
                  </a:lnTo>
                  <a:lnTo>
                    <a:pt x="250415" y="573888"/>
                  </a:lnTo>
                  <a:lnTo>
                    <a:pt x="177944" y="554493"/>
                  </a:lnTo>
                  <a:lnTo>
                    <a:pt x="112740" y="516703"/>
                  </a:lnTo>
                  <a:lnTo>
                    <a:pt x="59660" y="463623"/>
                  </a:lnTo>
                  <a:lnTo>
                    <a:pt x="21870" y="398413"/>
                  </a:lnTo>
                  <a:lnTo>
                    <a:pt x="2475" y="325793"/>
                  </a:lnTo>
                  <a:lnTo>
                    <a:pt x="0" y="287997"/>
                  </a:lnTo>
                  <a:lnTo>
                    <a:pt x="2475" y="250415"/>
                  </a:lnTo>
                  <a:lnTo>
                    <a:pt x="21870" y="177944"/>
                  </a:lnTo>
                  <a:lnTo>
                    <a:pt x="59660" y="112740"/>
                  </a:lnTo>
                  <a:lnTo>
                    <a:pt x="112740" y="59660"/>
                  </a:lnTo>
                  <a:lnTo>
                    <a:pt x="177944" y="21870"/>
                  </a:lnTo>
                  <a:lnTo>
                    <a:pt x="250415" y="2475"/>
                  </a:lnTo>
                  <a:lnTo>
                    <a:pt x="287997" y="0"/>
                  </a:lnTo>
                  <a:lnTo>
                    <a:pt x="325793" y="2475"/>
                  </a:lnTo>
                  <a:lnTo>
                    <a:pt x="398413" y="21870"/>
                  </a:lnTo>
                  <a:lnTo>
                    <a:pt x="463623" y="59660"/>
                  </a:lnTo>
                  <a:lnTo>
                    <a:pt x="516703" y="112740"/>
                  </a:lnTo>
                  <a:lnTo>
                    <a:pt x="554493" y="177944"/>
                  </a:lnTo>
                  <a:lnTo>
                    <a:pt x="573888" y="250415"/>
                  </a:lnTo>
                  <a:lnTo>
                    <a:pt x="576364" y="287997"/>
                  </a:lnTo>
                  <a:close/>
                </a:path>
              </a:pathLst>
            </a:custGeom>
            <a:ln w="359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5"/>
              </a:spcBef>
            </a:pPr>
            <a:fld id="{81D60167-4931-47E6-BA6A-407CBD079E47}" type="slidenum">
              <a:rPr dirty="0"/>
              <a:t>12</a:t>
            </a:fld>
            <a:endParaRPr dirty="0"/>
          </a:p>
        </p:txBody>
      </p:sp>
      <p:sp>
        <p:nvSpPr>
          <p:cNvPr id="12" name="object 1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pc="-10" dirty="0"/>
              <a:t>25/09/20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dirty="0"/>
              <a:t>IIS </a:t>
            </a:r>
            <a:r>
              <a:rPr spc="-5" dirty="0"/>
              <a:t>C. </a:t>
            </a:r>
            <a:r>
              <a:rPr spc="-10" dirty="0"/>
              <a:t>PISACANE </a:t>
            </a:r>
            <a:r>
              <a:rPr dirty="0"/>
              <a:t>-</a:t>
            </a:r>
            <a:r>
              <a:rPr spc="-50" dirty="0"/>
              <a:t> </a:t>
            </a:r>
            <a:r>
              <a:rPr spc="-5" dirty="0"/>
              <a:t>SAPRI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81022" y="3553463"/>
            <a:ext cx="18669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solidFill>
                  <a:srgbClr val="263654"/>
                </a:solidFill>
                <a:latin typeface="OpenSymbol"/>
                <a:cs typeface="OpenSymbol"/>
              </a:rPr>
              <a:t>❖</a:t>
            </a:r>
            <a:endParaRPr sz="2200">
              <a:latin typeface="OpenSymbol"/>
              <a:cs typeface="OpenSymbo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66823" y="3429339"/>
            <a:ext cx="11451590" cy="957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8900"/>
              </a:lnSpc>
              <a:spcBef>
                <a:spcPts val="100"/>
              </a:spcBef>
              <a:tabLst>
                <a:tab pos="1550035" algn="l"/>
                <a:tab pos="2372360" algn="l"/>
                <a:tab pos="3488690" algn="l"/>
                <a:tab pos="3897629" algn="l"/>
                <a:tab pos="5756275" algn="l"/>
                <a:tab pos="6066790" algn="l"/>
                <a:tab pos="6475095" algn="l"/>
                <a:tab pos="8585835" algn="l"/>
                <a:tab pos="9611995" algn="l"/>
                <a:tab pos="10026015" algn="l"/>
                <a:tab pos="10754995" algn="l"/>
              </a:tabLst>
            </a:pP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L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’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ff</a:t>
            </a:r>
            <a:r>
              <a:rPr sz="2200" b="1" spc="-20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caci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l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mi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ur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	di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pr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ve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n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zi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o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	e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	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c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ont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m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nt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o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m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s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n	a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tt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o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dalla 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Scuola richiedono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la collaborazione consapevole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di</a:t>
            </a:r>
            <a:r>
              <a:rPr sz="2200" b="1" spc="4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tutti.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81022" y="4548933"/>
            <a:ext cx="12108180" cy="25444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98500" marR="7620" indent="-685800" algn="just">
              <a:lnSpc>
                <a:spcPct val="139000"/>
              </a:lnSpc>
              <a:spcBef>
                <a:spcPts val="100"/>
              </a:spcBef>
              <a:buFont typeface="OpenSymbol"/>
              <a:buChar char="❖"/>
              <a:tabLst>
                <a:tab pos="698500" algn="l"/>
              </a:tabLst>
            </a:pP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Le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famiglie,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gli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studenti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il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Dirigente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scolastico firmano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ad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inizio d’anno il Patto di  corresponsabilità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integrato con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la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parte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relativa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alle misure di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prevenzione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contenimento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del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Covid.</a:t>
            </a:r>
            <a:endParaRPr sz="2200">
              <a:latin typeface="Open Sans"/>
              <a:cs typeface="Open Sans"/>
            </a:endParaRPr>
          </a:p>
          <a:p>
            <a:pPr marL="698500" marR="5080" indent="-685800" algn="just">
              <a:lnSpc>
                <a:spcPct val="139000"/>
              </a:lnSpc>
              <a:spcBef>
                <a:spcPts val="1480"/>
              </a:spcBef>
              <a:buFont typeface="OpenSymbol"/>
              <a:buChar char="❖"/>
              <a:tabLst>
                <a:tab pos="698500" algn="l"/>
              </a:tabLst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Il rispetto delle norme di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contenimento rappresenta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un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dovere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civico ed un  obbligo per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 tutti.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85622" y="1004662"/>
            <a:ext cx="5073015" cy="788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Comportamenti</a:t>
            </a:r>
            <a:endParaRPr sz="5000"/>
          </a:p>
        </p:txBody>
      </p:sp>
      <p:grpSp>
        <p:nvGrpSpPr>
          <p:cNvPr id="6" name="object 6"/>
          <p:cNvGrpSpPr/>
          <p:nvPr/>
        </p:nvGrpSpPr>
        <p:grpSpPr>
          <a:xfrm>
            <a:off x="0" y="1789560"/>
            <a:ext cx="18288000" cy="8495665"/>
            <a:chOff x="0" y="1789560"/>
            <a:chExt cx="18288000" cy="8495665"/>
          </a:xfrm>
        </p:grpSpPr>
        <p:sp>
          <p:nvSpPr>
            <p:cNvPr id="7" name="object 7"/>
            <p:cNvSpPr/>
            <p:nvPr/>
          </p:nvSpPr>
          <p:spPr>
            <a:xfrm>
              <a:off x="0" y="1789560"/>
              <a:ext cx="18288000" cy="8495665"/>
            </a:xfrm>
            <a:custGeom>
              <a:avLst/>
              <a:gdLst/>
              <a:ahLst/>
              <a:cxnLst/>
              <a:rect l="l" t="t" r="r" b="b"/>
              <a:pathLst>
                <a:path w="18288000" h="8495665">
                  <a:moveTo>
                    <a:pt x="5579999" y="0"/>
                  </a:moveTo>
                  <a:lnTo>
                    <a:pt x="597598" y="0"/>
                  </a:lnTo>
                  <a:lnTo>
                    <a:pt x="597598" y="179997"/>
                  </a:lnTo>
                  <a:lnTo>
                    <a:pt x="5579999" y="179997"/>
                  </a:lnTo>
                  <a:lnTo>
                    <a:pt x="5579999" y="0"/>
                  </a:lnTo>
                  <a:close/>
                </a:path>
                <a:path w="18288000" h="8495665">
                  <a:moveTo>
                    <a:pt x="18287632" y="8495284"/>
                  </a:moveTo>
                  <a:lnTo>
                    <a:pt x="18287619" y="7570444"/>
                  </a:lnTo>
                  <a:lnTo>
                    <a:pt x="0" y="7570444"/>
                  </a:lnTo>
                  <a:lnTo>
                    <a:pt x="0" y="8495284"/>
                  </a:lnTo>
                  <a:lnTo>
                    <a:pt x="18287632" y="8495284"/>
                  </a:lnTo>
                  <a:close/>
                </a:path>
              </a:pathLst>
            </a:custGeom>
            <a:solidFill>
              <a:srgbClr val="4F92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7415357" y="9540002"/>
              <a:ext cx="576580" cy="576580"/>
            </a:xfrm>
            <a:custGeom>
              <a:avLst/>
              <a:gdLst/>
              <a:ahLst/>
              <a:cxnLst/>
              <a:rect l="l" t="t" r="r" b="b"/>
              <a:pathLst>
                <a:path w="576580" h="576579">
                  <a:moveTo>
                    <a:pt x="576364" y="287997"/>
                  </a:moveTo>
                  <a:lnTo>
                    <a:pt x="566553" y="362745"/>
                  </a:lnTo>
                  <a:lnTo>
                    <a:pt x="537844" y="432358"/>
                  </a:lnTo>
                  <a:lnTo>
                    <a:pt x="491850" y="491850"/>
                  </a:lnTo>
                  <a:lnTo>
                    <a:pt x="432358" y="537845"/>
                  </a:lnTo>
                  <a:lnTo>
                    <a:pt x="362745" y="566553"/>
                  </a:lnTo>
                  <a:lnTo>
                    <a:pt x="287997" y="576364"/>
                  </a:lnTo>
                  <a:lnTo>
                    <a:pt x="250415" y="573888"/>
                  </a:lnTo>
                  <a:lnTo>
                    <a:pt x="177944" y="554493"/>
                  </a:lnTo>
                  <a:lnTo>
                    <a:pt x="112740" y="516703"/>
                  </a:lnTo>
                  <a:lnTo>
                    <a:pt x="59660" y="463623"/>
                  </a:lnTo>
                  <a:lnTo>
                    <a:pt x="21870" y="398413"/>
                  </a:lnTo>
                  <a:lnTo>
                    <a:pt x="2475" y="325793"/>
                  </a:lnTo>
                  <a:lnTo>
                    <a:pt x="0" y="287997"/>
                  </a:lnTo>
                  <a:lnTo>
                    <a:pt x="2475" y="250415"/>
                  </a:lnTo>
                  <a:lnTo>
                    <a:pt x="21870" y="177944"/>
                  </a:lnTo>
                  <a:lnTo>
                    <a:pt x="59660" y="112740"/>
                  </a:lnTo>
                  <a:lnTo>
                    <a:pt x="112740" y="59660"/>
                  </a:lnTo>
                  <a:lnTo>
                    <a:pt x="177944" y="21870"/>
                  </a:lnTo>
                  <a:lnTo>
                    <a:pt x="250415" y="2475"/>
                  </a:lnTo>
                  <a:lnTo>
                    <a:pt x="287997" y="0"/>
                  </a:lnTo>
                  <a:lnTo>
                    <a:pt x="325793" y="2475"/>
                  </a:lnTo>
                  <a:lnTo>
                    <a:pt x="398413" y="21870"/>
                  </a:lnTo>
                  <a:lnTo>
                    <a:pt x="463623" y="59660"/>
                  </a:lnTo>
                  <a:lnTo>
                    <a:pt x="516703" y="112740"/>
                  </a:lnTo>
                  <a:lnTo>
                    <a:pt x="554493" y="177944"/>
                  </a:lnTo>
                  <a:lnTo>
                    <a:pt x="573888" y="250415"/>
                  </a:lnTo>
                  <a:lnTo>
                    <a:pt x="576364" y="287997"/>
                  </a:lnTo>
                  <a:close/>
                </a:path>
              </a:pathLst>
            </a:custGeom>
            <a:ln w="359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5"/>
              </a:spcBef>
            </a:pPr>
            <a:fld id="{81D60167-4931-47E6-BA6A-407CBD079E47}" type="slidenum">
              <a:rPr dirty="0"/>
              <a:t>13</a:t>
            </a:fld>
            <a:endParaRPr dirty="0"/>
          </a:p>
        </p:txBody>
      </p:sp>
      <p:sp>
        <p:nvSpPr>
          <p:cNvPr id="10" name="object 1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pc="-10" dirty="0"/>
              <a:t>25/09/20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dirty="0"/>
              <a:t>IIS </a:t>
            </a:r>
            <a:r>
              <a:rPr spc="-5" dirty="0"/>
              <a:t>C. </a:t>
            </a:r>
            <a:r>
              <a:rPr spc="-10" dirty="0"/>
              <a:t>PISACANE </a:t>
            </a:r>
            <a:r>
              <a:rPr dirty="0"/>
              <a:t>-</a:t>
            </a:r>
            <a:r>
              <a:rPr spc="-50" dirty="0"/>
              <a:t> </a:t>
            </a:r>
            <a:r>
              <a:rPr spc="-5" dirty="0"/>
              <a:t>SAPRI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20304" y="2709337"/>
            <a:ext cx="11813540" cy="957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97865" marR="5080" indent="-685800">
              <a:lnSpc>
                <a:spcPct val="138900"/>
              </a:lnSpc>
              <a:spcBef>
                <a:spcPts val="100"/>
              </a:spcBef>
              <a:buClr>
                <a:srgbClr val="263654"/>
              </a:buClr>
              <a:buFont typeface="OpenSymbol"/>
              <a:buChar char="❖"/>
              <a:tabLst>
                <a:tab pos="697865" algn="l"/>
                <a:tab pos="698500" algn="l"/>
                <a:tab pos="1962150" algn="l"/>
                <a:tab pos="2394585" algn="l"/>
                <a:tab pos="3030855" algn="l"/>
                <a:tab pos="5337175" algn="l"/>
                <a:tab pos="8705215" algn="l"/>
                <a:tab pos="11203305" algn="l"/>
              </a:tabLst>
            </a:pP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lavoratori	che	rientrano nella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condizione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 fragilità,</a:t>
            </a:r>
            <a:r>
              <a:rPr sz="2200" b="1" spc="10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lo</a:t>
            </a:r>
            <a:r>
              <a:rPr sz="2200" b="1" spc="1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comunicheranno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con 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urgenza	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al</a:t>
            </a:r>
            <a:r>
              <a:rPr sz="2200" b="1" spc="1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Dirigente</a:t>
            </a:r>
            <a:r>
              <a:rPr sz="2200" b="1" spc="1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Scolastico,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che fisserà la</a:t>
            </a:r>
            <a:r>
              <a:rPr sz="2200" b="1" spc="3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visita</a:t>
            </a:r>
            <a:r>
              <a:rPr sz="2200" b="1" spc="1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con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il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medico</a:t>
            </a:r>
            <a:r>
              <a:rPr sz="2200" b="1" spc="-3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competente.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20304" y="3953424"/>
            <a:ext cx="18669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solidFill>
                  <a:srgbClr val="263654"/>
                </a:solidFill>
                <a:latin typeface="OpenSymbol"/>
                <a:cs typeface="OpenSymbol"/>
              </a:rPr>
              <a:t>❖</a:t>
            </a:r>
            <a:endParaRPr sz="2200">
              <a:latin typeface="OpenSymbol"/>
              <a:cs typeface="Open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06104" y="3831801"/>
            <a:ext cx="11199495" cy="18859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38800"/>
              </a:lnSpc>
              <a:spcBef>
                <a:spcPts val="95"/>
              </a:spcBef>
              <a:tabLst>
                <a:tab pos="1338580" algn="l"/>
                <a:tab pos="9210675" algn="l"/>
              </a:tabLst>
            </a:pP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lavoratori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provvederanno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ad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inviare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al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medico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competente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la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certificazione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del  medico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curante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e/o dello specialista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che certifichi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lo stato di salute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la terapia  assunta.	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Tutte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le indicazioni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cui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attenersi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sono</a:t>
            </a:r>
            <a:r>
              <a:rPr sz="2200" b="1" spc="11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contenute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nella	circolare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5480 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del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27/08/2020.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20304" y="5881290"/>
            <a:ext cx="12280265" cy="23552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97865" marR="631825" indent="-685800">
              <a:lnSpc>
                <a:spcPct val="139000"/>
              </a:lnSpc>
              <a:spcBef>
                <a:spcPts val="100"/>
              </a:spcBef>
              <a:buFont typeface="OpenSymbol"/>
              <a:buChar char="❖"/>
              <a:tabLst>
                <a:tab pos="697865" algn="l"/>
                <a:tab pos="698500" algn="l"/>
              </a:tabLst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Le famiglie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che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siano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conoscenza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della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sussistenza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particolari condizioni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  rischio per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il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proprio figlio/figlia, da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ricondursi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alla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pandemia da Covid-19</a:t>
            </a:r>
            <a:r>
              <a:rPr sz="2200" b="1" spc="2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ed</a:t>
            </a:r>
            <a:endParaRPr sz="2200">
              <a:latin typeface="Open Sans"/>
              <a:cs typeface="Open Sans"/>
            </a:endParaRPr>
          </a:p>
          <a:p>
            <a:pPr marL="697865" marR="5080">
              <a:lnSpc>
                <a:spcPts val="3670"/>
              </a:lnSpc>
              <a:spcBef>
                <a:spcPts val="284"/>
              </a:spcBef>
              <a:tabLst>
                <a:tab pos="1472565" algn="l"/>
                <a:tab pos="2745740" algn="l"/>
                <a:tab pos="4217670" algn="l"/>
                <a:tab pos="4791710" algn="l"/>
                <a:tab pos="6434455" algn="l"/>
                <a:tab pos="7916545" algn="l"/>
                <a:tab pos="8924925" algn="l"/>
                <a:tab pos="10488930" algn="l"/>
                <a:tab pos="11294110" algn="l"/>
              </a:tabLst>
            </a:pP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alle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relative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misure di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contrasto comunemente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adottate, sono invitate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segnalarle 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alla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scuola,	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secondo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le	modalità	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previste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nella	circolare	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prot.	5475</a:t>
            </a:r>
            <a:endParaRPr sz="2200">
              <a:latin typeface="Open Sans"/>
              <a:cs typeface="Open Sans"/>
            </a:endParaRPr>
          </a:p>
          <a:p>
            <a:pPr marL="697865">
              <a:lnSpc>
                <a:spcPct val="100000"/>
              </a:lnSpc>
              <a:spcBef>
                <a:spcPts val="735"/>
              </a:spcBef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del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27/08/2020.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85622" y="1004662"/>
            <a:ext cx="6589395" cy="788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Situazioni </a:t>
            </a:r>
            <a:r>
              <a:rPr sz="5000" dirty="0"/>
              <a:t>di</a:t>
            </a:r>
            <a:r>
              <a:rPr sz="5000" spc="-80" dirty="0"/>
              <a:t> </a:t>
            </a:r>
            <a:r>
              <a:rPr sz="5000" spc="-10" dirty="0"/>
              <a:t>fragilità</a:t>
            </a:r>
            <a:endParaRPr sz="5000"/>
          </a:p>
        </p:txBody>
      </p:sp>
      <p:grpSp>
        <p:nvGrpSpPr>
          <p:cNvPr id="7" name="object 7"/>
          <p:cNvGrpSpPr/>
          <p:nvPr/>
        </p:nvGrpSpPr>
        <p:grpSpPr>
          <a:xfrm>
            <a:off x="0" y="1789204"/>
            <a:ext cx="18288000" cy="8495665"/>
            <a:chOff x="0" y="1789204"/>
            <a:chExt cx="18288000" cy="8495665"/>
          </a:xfrm>
        </p:grpSpPr>
        <p:sp>
          <p:nvSpPr>
            <p:cNvPr id="8" name="object 8"/>
            <p:cNvSpPr/>
            <p:nvPr/>
          </p:nvSpPr>
          <p:spPr>
            <a:xfrm>
              <a:off x="0" y="1789204"/>
              <a:ext cx="18288000" cy="8495665"/>
            </a:xfrm>
            <a:custGeom>
              <a:avLst/>
              <a:gdLst/>
              <a:ahLst/>
              <a:cxnLst/>
              <a:rect l="l" t="t" r="r" b="b"/>
              <a:pathLst>
                <a:path w="18288000" h="8495665">
                  <a:moveTo>
                    <a:pt x="7110006" y="0"/>
                  </a:moveTo>
                  <a:lnTo>
                    <a:pt x="597598" y="0"/>
                  </a:lnTo>
                  <a:lnTo>
                    <a:pt x="597598" y="179997"/>
                  </a:lnTo>
                  <a:lnTo>
                    <a:pt x="7110006" y="179997"/>
                  </a:lnTo>
                  <a:lnTo>
                    <a:pt x="7110006" y="0"/>
                  </a:lnTo>
                  <a:close/>
                </a:path>
                <a:path w="18288000" h="8495665">
                  <a:moveTo>
                    <a:pt x="18287632" y="8495640"/>
                  </a:moveTo>
                  <a:lnTo>
                    <a:pt x="18287619" y="7570800"/>
                  </a:lnTo>
                  <a:lnTo>
                    <a:pt x="0" y="7570800"/>
                  </a:lnTo>
                  <a:lnTo>
                    <a:pt x="0" y="8495640"/>
                  </a:lnTo>
                  <a:lnTo>
                    <a:pt x="18287632" y="8495640"/>
                  </a:lnTo>
                  <a:close/>
                </a:path>
              </a:pathLst>
            </a:custGeom>
            <a:solidFill>
              <a:srgbClr val="4F92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7415357" y="9540002"/>
              <a:ext cx="576580" cy="576580"/>
            </a:xfrm>
            <a:custGeom>
              <a:avLst/>
              <a:gdLst/>
              <a:ahLst/>
              <a:cxnLst/>
              <a:rect l="l" t="t" r="r" b="b"/>
              <a:pathLst>
                <a:path w="576580" h="576579">
                  <a:moveTo>
                    <a:pt x="576364" y="287997"/>
                  </a:moveTo>
                  <a:lnTo>
                    <a:pt x="566553" y="362745"/>
                  </a:lnTo>
                  <a:lnTo>
                    <a:pt x="537844" y="432358"/>
                  </a:lnTo>
                  <a:lnTo>
                    <a:pt x="491850" y="491850"/>
                  </a:lnTo>
                  <a:lnTo>
                    <a:pt x="432358" y="537845"/>
                  </a:lnTo>
                  <a:lnTo>
                    <a:pt x="362745" y="566553"/>
                  </a:lnTo>
                  <a:lnTo>
                    <a:pt x="287997" y="576364"/>
                  </a:lnTo>
                  <a:lnTo>
                    <a:pt x="250415" y="573888"/>
                  </a:lnTo>
                  <a:lnTo>
                    <a:pt x="177944" y="554493"/>
                  </a:lnTo>
                  <a:lnTo>
                    <a:pt x="112740" y="516703"/>
                  </a:lnTo>
                  <a:lnTo>
                    <a:pt x="59660" y="463623"/>
                  </a:lnTo>
                  <a:lnTo>
                    <a:pt x="21870" y="398413"/>
                  </a:lnTo>
                  <a:lnTo>
                    <a:pt x="2475" y="325793"/>
                  </a:lnTo>
                  <a:lnTo>
                    <a:pt x="0" y="287997"/>
                  </a:lnTo>
                  <a:lnTo>
                    <a:pt x="2475" y="250415"/>
                  </a:lnTo>
                  <a:lnTo>
                    <a:pt x="21870" y="177944"/>
                  </a:lnTo>
                  <a:lnTo>
                    <a:pt x="59660" y="112740"/>
                  </a:lnTo>
                  <a:lnTo>
                    <a:pt x="112740" y="59660"/>
                  </a:lnTo>
                  <a:lnTo>
                    <a:pt x="177944" y="21870"/>
                  </a:lnTo>
                  <a:lnTo>
                    <a:pt x="250415" y="2475"/>
                  </a:lnTo>
                  <a:lnTo>
                    <a:pt x="287997" y="0"/>
                  </a:lnTo>
                  <a:lnTo>
                    <a:pt x="325793" y="2475"/>
                  </a:lnTo>
                  <a:lnTo>
                    <a:pt x="398413" y="21870"/>
                  </a:lnTo>
                  <a:lnTo>
                    <a:pt x="463623" y="59660"/>
                  </a:lnTo>
                  <a:lnTo>
                    <a:pt x="516703" y="112740"/>
                  </a:lnTo>
                  <a:lnTo>
                    <a:pt x="554493" y="177944"/>
                  </a:lnTo>
                  <a:lnTo>
                    <a:pt x="573888" y="250415"/>
                  </a:lnTo>
                  <a:lnTo>
                    <a:pt x="576364" y="287997"/>
                  </a:lnTo>
                  <a:close/>
                </a:path>
              </a:pathLst>
            </a:custGeom>
            <a:ln w="359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5"/>
              </a:spcBef>
            </a:pPr>
            <a:fld id="{81D60167-4931-47E6-BA6A-407CBD079E47}" type="slidenum">
              <a:rPr dirty="0"/>
              <a:t>14</a:t>
            </a:fld>
            <a:endParaRPr dirty="0"/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pc="-10" dirty="0"/>
              <a:t>25/09/20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dirty="0"/>
              <a:t>IIS </a:t>
            </a:r>
            <a:r>
              <a:rPr spc="-5" dirty="0"/>
              <a:t>C. </a:t>
            </a:r>
            <a:r>
              <a:rPr spc="-10" dirty="0"/>
              <a:t>PISACANE </a:t>
            </a:r>
            <a:r>
              <a:rPr dirty="0"/>
              <a:t>-</a:t>
            </a:r>
            <a:r>
              <a:rPr spc="-50" dirty="0"/>
              <a:t> </a:t>
            </a:r>
            <a:r>
              <a:rPr spc="-5" dirty="0"/>
              <a:t>SAPRI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18182" y="3429339"/>
            <a:ext cx="12073890" cy="1888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8800"/>
              </a:lnSpc>
              <a:spcBef>
                <a:spcPts val="100"/>
              </a:spcBef>
              <a:tabLst>
                <a:tab pos="337185" algn="l"/>
                <a:tab pos="1261110" algn="l"/>
                <a:tab pos="1607185" algn="l"/>
                <a:tab pos="1668145" algn="l"/>
                <a:tab pos="2432050" algn="l"/>
                <a:tab pos="2671445" algn="l"/>
                <a:tab pos="2907665" algn="l"/>
                <a:tab pos="3285490" algn="l"/>
                <a:tab pos="3602990" algn="l"/>
                <a:tab pos="4231640" algn="l"/>
                <a:tab pos="5041265" algn="l"/>
                <a:tab pos="5883275" algn="l"/>
                <a:tab pos="6199505" algn="l"/>
                <a:tab pos="6637655" algn="l"/>
                <a:tab pos="7038975" algn="l"/>
                <a:tab pos="7470140" algn="l"/>
                <a:tab pos="8174355" algn="l"/>
                <a:tab pos="8505190" algn="l"/>
                <a:tab pos="8913495" algn="l"/>
                <a:tab pos="9871710" algn="l"/>
                <a:tab pos="10015855" algn="l"/>
                <a:tab pos="10507345" algn="l"/>
                <a:tab pos="11693525" algn="l"/>
              </a:tabLst>
            </a:pP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l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doc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nt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dell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	I	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o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r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	o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ev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ntu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l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m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nt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l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docen</a:t>
            </a:r>
            <a:r>
              <a:rPr sz="2200" b="1" spc="-20" dirty="0">
                <a:solidFill>
                  <a:srgbClr val="263654"/>
                </a:solidFill>
                <a:latin typeface="Open Sans"/>
                <a:cs typeface="Open Sans"/>
              </a:rPr>
              <a:t>t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	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(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or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suc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c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v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)	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c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h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ve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r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if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u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n 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numero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		assenze	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rilevanti	deve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segnalarlo	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al	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referente	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di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plesso,		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che  verificherà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motivazioni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delle</a:t>
            </a:r>
            <a:r>
              <a:rPr sz="2200" b="1" spc="2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assenze.</a:t>
            </a:r>
            <a:endParaRPr sz="2200">
              <a:latin typeface="Open Sans"/>
              <a:cs typeface="Open Sans"/>
            </a:endParaRPr>
          </a:p>
          <a:p>
            <a:pPr marL="12700">
              <a:lnSpc>
                <a:spcPct val="100000"/>
              </a:lnSpc>
              <a:spcBef>
                <a:spcPts val="1030"/>
              </a:spcBef>
            </a:pP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Tutto questo per identificare precocemente eventuali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focolai di</a:t>
            </a:r>
            <a:r>
              <a:rPr sz="2200" b="1" spc="8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contagio.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85622" y="1004662"/>
            <a:ext cx="2567940" cy="788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10" dirty="0"/>
              <a:t>Assenze</a:t>
            </a:r>
            <a:endParaRPr sz="5000"/>
          </a:p>
        </p:txBody>
      </p:sp>
      <p:grpSp>
        <p:nvGrpSpPr>
          <p:cNvPr id="4" name="object 4"/>
          <p:cNvGrpSpPr/>
          <p:nvPr/>
        </p:nvGrpSpPr>
        <p:grpSpPr>
          <a:xfrm>
            <a:off x="0" y="1789204"/>
            <a:ext cx="18288000" cy="8495665"/>
            <a:chOff x="0" y="1789204"/>
            <a:chExt cx="18288000" cy="8495665"/>
          </a:xfrm>
        </p:grpSpPr>
        <p:sp>
          <p:nvSpPr>
            <p:cNvPr id="5" name="object 5"/>
            <p:cNvSpPr/>
            <p:nvPr/>
          </p:nvSpPr>
          <p:spPr>
            <a:xfrm>
              <a:off x="0" y="1789204"/>
              <a:ext cx="18288000" cy="8495665"/>
            </a:xfrm>
            <a:custGeom>
              <a:avLst/>
              <a:gdLst/>
              <a:ahLst/>
              <a:cxnLst/>
              <a:rect l="l" t="t" r="r" b="b"/>
              <a:pathLst>
                <a:path w="18288000" h="8495665">
                  <a:moveTo>
                    <a:pt x="3239998" y="0"/>
                  </a:moveTo>
                  <a:lnTo>
                    <a:pt x="597598" y="0"/>
                  </a:lnTo>
                  <a:lnTo>
                    <a:pt x="597598" y="179997"/>
                  </a:lnTo>
                  <a:lnTo>
                    <a:pt x="3239998" y="179997"/>
                  </a:lnTo>
                  <a:lnTo>
                    <a:pt x="3239998" y="0"/>
                  </a:lnTo>
                  <a:close/>
                </a:path>
                <a:path w="18288000" h="8495665">
                  <a:moveTo>
                    <a:pt x="18287632" y="8495640"/>
                  </a:moveTo>
                  <a:lnTo>
                    <a:pt x="18287619" y="7570800"/>
                  </a:lnTo>
                  <a:lnTo>
                    <a:pt x="0" y="7570800"/>
                  </a:lnTo>
                  <a:lnTo>
                    <a:pt x="0" y="8495640"/>
                  </a:lnTo>
                  <a:lnTo>
                    <a:pt x="18287632" y="8495640"/>
                  </a:lnTo>
                  <a:close/>
                </a:path>
              </a:pathLst>
            </a:custGeom>
            <a:solidFill>
              <a:srgbClr val="4F92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7415357" y="9540002"/>
              <a:ext cx="576580" cy="576580"/>
            </a:xfrm>
            <a:custGeom>
              <a:avLst/>
              <a:gdLst/>
              <a:ahLst/>
              <a:cxnLst/>
              <a:rect l="l" t="t" r="r" b="b"/>
              <a:pathLst>
                <a:path w="576580" h="576579">
                  <a:moveTo>
                    <a:pt x="576364" y="287997"/>
                  </a:moveTo>
                  <a:lnTo>
                    <a:pt x="566553" y="362745"/>
                  </a:lnTo>
                  <a:lnTo>
                    <a:pt x="537844" y="432358"/>
                  </a:lnTo>
                  <a:lnTo>
                    <a:pt x="491850" y="491850"/>
                  </a:lnTo>
                  <a:lnTo>
                    <a:pt x="432358" y="537845"/>
                  </a:lnTo>
                  <a:lnTo>
                    <a:pt x="362745" y="566553"/>
                  </a:lnTo>
                  <a:lnTo>
                    <a:pt x="287997" y="576364"/>
                  </a:lnTo>
                  <a:lnTo>
                    <a:pt x="250415" y="573888"/>
                  </a:lnTo>
                  <a:lnTo>
                    <a:pt x="177944" y="554493"/>
                  </a:lnTo>
                  <a:lnTo>
                    <a:pt x="112740" y="516703"/>
                  </a:lnTo>
                  <a:lnTo>
                    <a:pt x="59660" y="463623"/>
                  </a:lnTo>
                  <a:lnTo>
                    <a:pt x="21870" y="398413"/>
                  </a:lnTo>
                  <a:lnTo>
                    <a:pt x="2475" y="325793"/>
                  </a:lnTo>
                  <a:lnTo>
                    <a:pt x="0" y="287997"/>
                  </a:lnTo>
                  <a:lnTo>
                    <a:pt x="2475" y="250415"/>
                  </a:lnTo>
                  <a:lnTo>
                    <a:pt x="21870" y="177944"/>
                  </a:lnTo>
                  <a:lnTo>
                    <a:pt x="59660" y="112740"/>
                  </a:lnTo>
                  <a:lnTo>
                    <a:pt x="112740" y="59660"/>
                  </a:lnTo>
                  <a:lnTo>
                    <a:pt x="177944" y="21870"/>
                  </a:lnTo>
                  <a:lnTo>
                    <a:pt x="250415" y="2475"/>
                  </a:lnTo>
                  <a:lnTo>
                    <a:pt x="287997" y="0"/>
                  </a:lnTo>
                  <a:lnTo>
                    <a:pt x="325793" y="2475"/>
                  </a:lnTo>
                  <a:lnTo>
                    <a:pt x="398413" y="21870"/>
                  </a:lnTo>
                  <a:lnTo>
                    <a:pt x="463623" y="59660"/>
                  </a:lnTo>
                  <a:lnTo>
                    <a:pt x="516703" y="112740"/>
                  </a:lnTo>
                  <a:lnTo>
                    <a:pt x="554493" y="177944"/>
                  </a:lnTo>
                  <a:lnTo>
                    <a:pt x="573888" y="250415"/>
                  </a:lnTo>
                  <a:lnTo>
                    <a:pt x="576364" y="287997"/>
                  </a:lnTo>
                  <a:close/>
                </a:path>
              </a:pathLst>
            </a:custGeom>
            <a:ln w="359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140383" y="3521776"/>
            <a:ext cx="18669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solidFill>
                  <a:srgbClr val="263654"/>
                </a:solidFill>
                <a:latin typeface="OpenSymbol"/>
                <a:cs typeface="OpenSymbol"/>
              </a:rPr>
              <a:t>❖</a:t>
            </a:r>
            <a:endParaRPr sz="2200">
              <a:latin typeface="OpenSymbol"/>
              <a:cs typeface="OpenSymbo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5"/>
              </a:spcBef>
            </a:pPr>
            <a:fld id="{81D60167-4931-47E6-BA6A-407CBD079E47}" type="slidenum">
              <a:rPr dirty="0"/>
              <a:t>15</a:t>
            </a:fld>
            <a:endParaRPr dirty="0"/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pc="-10" dirty="0"/>
              <a:t>25/09/20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dirty="0"/>
              <a:t>IIS </a:t>
            </a:r>
            <a:r>
              <a:rPr spc="-5" dirty="0"/>
              <a:t>C. </a:t>
            </a:r>
            <a:r>
              <a:rPr spc="-10" dirty="0"/>
              <a:t>PISACANE </a:t>
            </a:r>
            <a:r>
              <a:rPr dirty="0"/>
              <a:t>-</a:t>
            </a:r>
            <a:r>
              <a:rPr spc="-50" dirty="0"/>
              <a:t> </a:t>
            </a:r>
            <a:r>
              <a:rPr spc="-5" dirty="0"/>
              <a:t>SAPRI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18182" y="3501347"/>
            <a:ext cx="12503785" cy="184531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5080">
              <a:lnSpc>
                <a:spcPct val="134600"/>
              </a:lnSpc>
              <a:spcBef>
                <a:spcPts val="215"/>
              </a:spcBef>
              <a:tabLst>
                <a:tab pos="647700" algn="l"/>
                <a:tab pos="1332230" algn="l"/>
                <a:tab pos="1702435" algn="l"/>
                <a:tab pos="3273425" algn="l"/>
                <a:tab pos="3680460" algn="l"/>
                <a:tab pos="4365625" algn="l"/>
                <a:tab pos="6506209" algn="l"/>
                <a:tab pos="7793355" algn="l"/>
                <a:tab pos="9900920" algn="l"/>
                <a:tab pos="10478135" algn="l"/>
              </a:tabLst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Durante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le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ore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 RC gli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studenti frequentanti resteranno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nella loro aula,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mentre quelli  che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non	si	avvalgono	di	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tale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insegnamento	saranno	accompagnati	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dal	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personale 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scolastico in aula IDEI per svolgere attività alternative/studio assistito, studio individuale, 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eccezione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fatta per le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prime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le ultime</a:t>
            </a:r>
            <a:r>
              <a:rPr sz="2200" b="1" spc="3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ore.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85622" y="1004662"/>
            <a:ext cx="4917440" cy="788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10" dirty="0"/>
              <a:t>Attività </a:t>
            </a:r>
            <a:r>
              <a:rPr sz="5000" dirty="0"/>
              <a:t>di</a:t>
            </a:r>
            <a:r>
              <a:rPr sz="5000" spc="-60" dirty="0"/>
              <a:t> </a:t>
            </a:r>
            <a:r>
              <a:rPr sz="5000" spc="-10" dirty="0"/>
              <a:t>I.R.C.</a:t>
            </a:r>
            <a:endParaRPr sz="5000"/>
          </a:p>
        </p:txBody>
      </p:sp>
      <p:grpSp>
        <p:nvGrpSpPr>
          <p:cNvPr id="4" name="object 4"/>
          <p:cNvGrpSpPr/>
          <p:nvPr/>
        </p:nvGrpSpPr>
        <p:grpSpPr>
          <a:xfrm>
            <a:off x="0" y="1789204"/>
            <a:ext cx="18288000" cy="8495665"/>
            <a:chOff x="0" y="1789204"/>
            <a:chExt cx="18288000" cy="8495665"/>
          </a:xfrm>
        </p:grpSpPr>
        <p:sp>
          <p:nvSpPr>
            <p:cNvPr id="5" name="object 5"/>
            <p:cNvSpPr/>
            <p:nvPr/>
          </p:nvSpPr>
          <p:spPr>
            <a:xfrm>
              <a:off x="0" y="1789204"/>
              <a:ext cx="18288000" cy="8495665"/>
            </a:xfrm>
            <a:custGeom>
              <a:avLst/>
              <a:gdLst/>
              <a:ahLst/>
              <a:cxnLst/>
              <a:rect l="l" t="t" r="r" b="b"/>
              <a:pathLst>
                <a:path w="18288000" h="8495665">
                  <a:moveTo>
                    <a:pt x="5400002" y="0"/>
                  </a:moveTo>
                  <a:lnTo>
                    <a:pt x="597598" y="0"/>
                  </a:lnTo>
                  <a:lnTo>
                    <a:pt x="597598" y="179997"/>
                  </a:lnTo>
                  <a:lnTo>
                    <a:pt x="5400002" y="179997"/>
                  </a:lnTo>
                  <a:lnTo>
                    <a:pt x="5400002" y="0"/>
                  </a:lnTo>
                  <a:close/>
                </a:path>
                <a:path w="18288000" h="8495665">
                  <a:moveTo>
                    <a:pt x="18287632" y="8495640"/>
                  </a:moveTo>
                  <a:lnTo>
                    <a:pt x="18287619" y="7570800"/>
                  </a:lnTo>
                  <a:lnTo>
                    <a:pt x="0" y="7570800"/>
                  </a:lnTo>
                  <a:lnTo>
                    <a:pt x="0" y="8495640"/>
                  </a:lnTo>
                  <a:lnTo>
                    <a:pt x="18287632" y="8495640"/>
                  </a:lnTo>
                  <a:close/>
                </a:path>
              </a:pathLst>
            </a:custGeom>
            <a:solidFill>
              <a:srgbClr val="4F92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7415357" y="9540002"/>
              <a:ext cx="576580" cy="576580"/>
            </a:xfrm>
            <a:custGeom>
              <a:avLst/>
              <a:gdLst/>
              <a:ahLst/>
              <a:cxnLst/>
              <a:rect l="l" t="t" r="r" b="b"/>
              <a:pathLst>
                <a:path w="576580" h="576579">
                  <a:moveTo>
                    <a:pt x="576364" y="287997"/>
                  </a:moveTo>
                  <a:lnTo>
                    <a:pt x="566553" y="362745"/>
                  </a:lnTo>
                  <a:lnTo>
                    <a:pt x="537844" y="432358"/>
                  </a:lnTo>
                  <a:lnTo>
                    <a:pt x="491850" y="491850"/>
                  </a:lnTo>
                  <a:lnTo>
                    <a:pt x="432358" y="537845"/>
                  </a:lnTo>
                  <a:lnTo>
                    <a:pt x="362745" y="566553"/>
                  </a:lnTo>
                  <a:lnTo>
                    <a:pt x="287997" y="576364"/>
                  </a:lnTo>
                  <a:lnTo>
                    <a:pt x="250415" y="573888"/>
                  </a:lnTo>
                  <a:lnTo>
                    <a:pt x="177944" y="554493"/>
                  </a:lnTo>
                  <a:lnTo>
                    <a:pt x="112740" y="516703"/>
                  </a:lnTo>
                  <a:lnTo>
                    <a:pt x="59660" y="463623"/>
                  </a:lnTo>
                  <a:lnTo>
                    <a:pt x="21870" y="398413"/>
                  </a:lnTo>
                  <a:lnTo>
                    <a:pt x="2475" y="325793"/>
                  </a:lnTo>
                  <a:lnTo>
                    <a:pt x="0" y="287997"/>
                  </a:lnTo>
                  <a:lnTo>
                    <a:pt x="2475" y="250415"/>
                  </a:lnTo>
                  <a:lnTo>
                    <a:pt x="21870" y="177944"/>
                  </a:lnTo>
                  <a:lnTo>
                    <a:pt x="59660" y="112740"/>
                  </a:lnTo>
                  <a:lnTo>
                    <a:pt x="112740" y="59660"/>
                  </a:lnTo>
                  <a:lnTo>
                    <a:pt x="177944" y="21870"/>
                  </a:lnTo>
                  <a:lnTo>
                    <a:pt x="250415" y="2475"/>
                  </a:lnTo>
                  <a:lnTo>
                    <a:pt x="287997" y="0"/>
                  </a:lnTo>
                  <a:lnTo>
                    <a:pt x="325793" y="2475"/>
                  </a:lnTo>
                  <a:lnTo>
                    <a:pt x="398413" y="21870"/>
                  </a:lnTo>
                  <a:lnTo>
                    <a:pt x="463623" y="59660"/>
                  </a:lnTo>
                  <a:lnTo>
                    <a:pt x="516703" y="112740"/>
                  </a:lnTo>
                  <a:lnTo>
                    <a:pt x="554493" y="177944"/>
                  </a:lnTo>
                  <a:lnTo>
                    <a:pt x="573888" y="250415"/>
                  </a:lnTo>
                  <a:lnTo>
                    <a:pt x="576364" y="287997"/>
                  </a:lnTo>
                  <a:close/>
                </a:path>
              </a:pathLst>
            </a:custGeom>
            <a:ln w="359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140383" y="3594141"/>
            <a:ext cx="18669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solidFill>
                  <a:srgbClr val="263654"/>
                </a:solidFill>
                <a:latin typeface="OpenSymbol"/>
                <a:cs typeface="OpenSymbol"/>
              </a:rPr>
              <a:t>❖</a:t>
            </a:r>
            <a:endParaRPr sz="2200">
              <a:latin typeface="OpenSymbol"/>
              <a:cs typeface="OpenSymbo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5"/>
              </a:spcBef>
            </a:pPr>
            <a:fld id="{81D60167-4931-47E6-BA6A-407CBD079E47}" type="slidenum">
              <a:rPr dirty="0"/>
              <a:t>16</a:t>
            </a:fld>
            <a:endParaRPr dirty="0"/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pc="-10" dirty="0"/>
              <a:t>25/09/20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dirty="0"/>
              <a:t>IIS </a:t>
            </a:r>
            <a:r>
              <a:rPr spc="-5" dirty="0"/>
              <a:t>C. </a:t>
            </a:r>
            <a:r>
              <a:rPr spc="-10" dirty="0"/>
              <a:t>PISACANE </a:t>
            </a:r>
            <a:r>
              <a:rPr dirty="0"/>
              <a:t>-</a:t>
            </a:r>
            <a:r>
              <a:rPr spc="-50" dirty="0"/>
              <a:t> </a:t>
            </a:r>
            <a:r>
              <a:rPr spc="-5" dirty="0"/>
              <a:t>SAPRI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84020" y="2867720"/>
            <a:ext cx="14762480" cy="47542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42315" marR="1922145" indent="-730250" algn="just">
              <a:lnSpc>
                <a:spcPct val="112700"/>
              </a:lnSpc>
              <a:spcBef>
                <a:spcPts val="105"/>
              </a:spcBef>
              <a:buClr>
                <a:srgbClr val="263654"/>
              </a:buClr>
              <a:buFont typeface="OpenSymbol"/>
              <a:buChar char="❖"/>
              <a:tabLst>
                <a:tab pos="742950" algn="l"/>
              </a:tabLst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Nei laboratori il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numero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massimo di alunni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è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stato calcolato ed indicato considerando  sempre il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metro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 distanza che deve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intercorrere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tra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gli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studenti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i 2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metri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 distanza 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dal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docente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all’alunno più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vicino.</a:t>
            </a:r>
            <a:endParaRPr sz="2200">
              <a:latin typeface="Open Sans"/>
              <a:cs typeface="Open Sans"/>
            </a:endParaRPr>
          </a:p>
          <a:p>
            <a:pPr marL="742315" marR="1821814" indent="-730250">
              <a:lnSpc>
                <a:spcPct val="112900"/>
              </a:lnSpc>
              <a:spcBef>
                <a:spcPts val="1485"/>
              </a:spcBef>
              <a:buFont typeface="OpenSymbol"/>
              <a:buChar char="❖"/>
              <a:tabLst>
                <a:tab pos="742315" algn="l"/>
                <a:tab pos="742950" algn="l"/>
                <a:tab pos="1722120" algn="l"/>
                <a:tab pos="2748915" algn="l"/>
                <a:tab pos="3058160" algn="l"/>
                <a:tab pos="4244340" algn="l"/>
                <a:tab pos="4639945" algn="l"/>
                <a:tab pos="5650865" algn="l"/>
                <a:tab pos="7006590" algn="l"/>
                <a:tab pos="8185784" algn="l"/>
                <a:tab pos="9829800" algn="l"/>
                <a:tab pos="10542905" algn="l"/>
                <a:tab pos="10993120" algn="l"/>
                <a:tab pos="11970385" algn="l"/>
                <a:tab pos="12339320" algn="l"/>
              </a:tabLst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Il personale può spostarsi dalla sua posizione fissa,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muoversi tra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banchi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o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le postazioni  di lavoro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avvicinarsi agli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allievi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solo se indossa la mascherina chirurgica (così come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gli 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allievi	stessi)	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toccare	le	stesse	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superfici	toccate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dall’allievo	solo	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se	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prima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si	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è 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disinfettato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le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mani.</a:t>
            </a:r>
            <a:endParaRPr sz="2200">
              <a:latin typeface="Open Sans"/>
              <a:cs typeface="Open Sans"/>
            </a:endParaRPr>
          </a:p>
          <a:p>
            <a:pPr marL="742315" marR="1855470" indent="-730250">
              <a:lnSpc>
                <a:spcPct val="112500"/>
              </a:lnSpc>
              <a:spcBef>
                <a:spcPts val="1500"/>
              </a:spcBef>
              <a:buFont typeface="OpenSymbol"/>
              <a:buChar char="❖"/>
              <a:tabLst>
                <a:tab pos="742315" algn="l"/>
                <a:tab pos="742950" algn="l"/>
              </a:tabLst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In caso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di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contemporaneità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docente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teorico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ITP, la classe sarà divisa in due gruppi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le  attività didattiche, se necessario, saranno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svolte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in due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differenti</a:t>
            </a:r>
            <a:r>
              <a:rPr sz="2200" b="1" spc="2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aule.</a:t>
            </a:r>
            <a:endParaRPr sz="2200">
              <a:latin typeface="Open Sans"/>
              <a:cs typeface="Open Sans"/>
            </a:endParaRPr>
          </a:p>
          <a:p>
            <a:pPr marL="742315" marR="5080" indent="-730250">
              <a:lnSpc>
                <a:spcPct val="112999"/>
              </a:lnSpc>
              <a:spcBef>
                <a:spcPts val="1485"/>
              </a:spcBef>
              <a:buFont typeface="OpenSymbol"/>
              <a:buChar char="❖"/>
              <a:tabLst>
                <a:tab pos="742315" algn="l"/>
                <a:tab pos="742950" algn="l"/>
              </a:tabLst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Durante le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esercitazioni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 agraria, chimica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fisica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docenti,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gli A.T.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gli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studenti dovranno utilizzare 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le mascherine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specifiche.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85622" y="1004662"/>
            <a:ext cx="3384550" cy="788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dirty="0"/>
              <a:t>La</a:t>
            </a:r>
            <a:r>
              <a:rPr sz="5000" spc="5" dirty="0"/>
              <a:t>b</a:t>
            </a:r>
            <a:r>
              <a:rPr sz="5000" spc="-5" dirty="0"/>
              <a:t>o</a:t>
            </a:r>
            <a:r>
              <a:rPr sz="5000" spc="-15" dirty="0"/>
              <a:t>r</a:t>
            </a:r>
            <a:r>
              <a:rPr sz="5000" spc="5" dirty="0"/>
              <a:t>a</a:t>
            </a:r>
            <a:r>
              <a:rPr sz="5000" spc="-5" dirty="0"/>
              <a:t>to</a:t>
            </a:r>
            <a:r>
              <a:rPr sz="5000" spc="-15" dirty="0"/>
              <a:t>r</a:t>
            </a:r>
            <a:r>
              <a:rPr sz="5000" dirty="0"/>
              <a:t>i</a:t>
            </a:r>
            <a:endParaRPr sz="5000"/>
          </a:p>
        </p:txBody>
      </p:sp>
      <p:grpSp>
        <p:nvGrpSpPr>
          <p:cNvPr id="4" name="object 4"/>
          <p:cNvGrpSpPr/>
          <p:nvPr/>
        </p:nvGrpSpPr>
        <p:grpSpPr>
          <a:xfrm>
            <a:off x="0" y="1789204"/>
            <a:ext cx="18288000" cy="8495665"/>
            <a:chOff x="0" y="1789204"/>
            <a:chExt cx="18288000" cy="8495665"/>
          </a:xfrm>
        </p:grpSpPr>
        <p:sp>
          <p:nvSpPr>
            <p:cNvPr id="5" name="object 5"/>
            <p:cNvSpPr/>
            <p:nvPr/>
          </p:nvSpPr>
          <p:spPr>
            <a:xfrm>
              <a:off x="0" y="1789204"/>
              <a:ext cx="18288000" cy="8495665"/>
            </a:xfrm>
            <a:custGeom>
              <a:avLst/>
              <a:gdLst/>
              <a:ahLst/>
              <a:cxnLst/>
              <a:rect l="l" t="t" r="r" b="b"/>
              <a:pathLst>
                <a:path w="18288000" h="8495665">
                  <a:moveTo>
                    <a:pt x="3869994" y="0"/>
                  </a:moveTo>
                  <a:lnTo>
                    <a:pt x="597598" y="0"/>
                  </a:lnTo>
                  <a:lnTo>
                    <a:pt x="597598" y="179997"/>
                  </a:lnTo>
                  <a:lnTo>
                    <a:pt x="3869994" y="179997"/>
                  </a:lnTo>
                  <a:lnTo>
                    <a:pt x="3869994" y="0"/>
                  </a:lnTo>
                  <a:close/>
                </a:path>
                <a:path w="18288000" h="8495665">
                  <a:moveTo>
                    <a:pt x="18287632" y="8495640"/>
                  </a:moveTo>
                  <a:lnTo>
                    <a:pt x="18287619" y="7570800"/>
                  </a:lnTo>
                  <a:lnTo>
                    <a:pt x="0" y="7570800"/>
                  </a:lnTo>
                  <a:lnTo>
                    <a:pt x="0" y="8495640"/>
                  </a:lnTo>
                  <a:lnTo>
                    <a:pt x="18287632" y="8495640"/>
                  </a:lnTo>
                  <a:close/>
                </a:path>
              </a:pathLst>
            </a:custGeom>
            <a:solidFill>
              <a:srgbClr val="4F92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7415357" y="9540002"/>
              <a:ext cx="576580" cy="576580"/>
            </a:xfrm>
            <a:custGeom>
              <a:avLst/>
              <a:gdLst/>
              <a:ahLst/>
              <a:cxnLst/>
              <a:rect l="l" t="t" r="r" b="b"/>
              <a:pathLst>
                <a:path w="576580" h="576579">
                  <a:moveTo>
                    <a:pt x="576364" y="287997"/>
                  </a:moveTo>
                  <a:lnTo>
                    <a:pt x="566553" y="362745"/>
                  </a:lnTo>
                  <a:lnTo>
                    <a:pt x="537844" y="432358"/>
                  </a:lnTo>
                  <a:lnTo>
                    <a:pt x="491850" y="491850"/>
                  </a:lnTo>
                  <a:lnTo>
                    <a:pt x="432358" y="537845"/>
                  </a:lnTo>
                  <a:lnTo>
                    <a:pt x="362745" y="566553"/>
                  </a:lnTo>
                  <a:lnTo>
                    <a:pt x="287997" y="576364"/>
                  </a:lnTo>
                  <a:lnTo>
                    <a:pt x="250415" y="573888"/>
                  </a:lnTo>
                  <a:lnTo>
                    <a:pt x="177944" y="554493"/>
                  </a:lnTo>
                  <a:lnTo>
                    <a:pt x="112740" y="516703"/>
                  </a:lnTo>
                  <a:lnTo>
                    <a:pt x="59660" y="463623"/>
                  </a:lnTo>
                  <a:lnTo>
                    <a:pt x="21870" y="398413"/>
                  </a:lnTo>
                  <a:lnTo>
                    <a:pt x="2475" y="325793"/>
                  </a:lnTo>
                  <a:lnTo>
                    <a:pt x="0" y="287997"/>
                  </a:lnTo>
                  <a:lnTo>
                    <a:pt x="2475" y="250415"/>
                  </a:lnTo>
                  <a:lnTo>
                    <a:pt x="21870" y="177944"/>
                  </a:lnTo>
                  <a:lnTo>
                    <a:pt x="59660" y="112740"/>
                  </a:lnTo>
                  <a:lnTo>
                    <a:pt x="112740" y="59660"/>
                  </a:lnTo>
                  <a:lnTo>
                    <a:pt x="177944" y="21870"/>
                  </a:lnTo>
                  <a:lnTo>
                    <a:pt x="250415" y="2475"/>
                  </a:lnTo>
                  <a:lnTo>
                    <a:pt x="287997" y="0"/>
                  </a:lnTo>
                  <a:lnTo>
                    <a:pt x="325793" y="2475"/>
                  </a:lnTo>
                  <a:lnTo>
                    <a:pt x="398413" y="21870"/>
                  </a:lnTo>
                  <a:lnTo>
                    <a:pt x="463623" y="59660"/>
                  </a:lnTo>
                  <a:lnTo>
                    <a:pt x="516703" y="112740"/>
                  </a:lnTo>
                  <a:lnTo>
                    <a:pt x="554493" y="177944"/>
                  </a:lnTo>
                  <a:lnTo>
                    <a:pt x="573888" y="250415"/>
                  </a:lnTo>
                  <a:lnTo>
                    <a:pt x="576364" y="287997"/>
                  </a:lnTo>
                  <a:close/>
                </a:path>
              </a:pathLst>
            </a:custGeom>
            <a:ln w="359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5"/>
              </a:spcBef>
            </a:pPr>
            <a:fld id="{81D60167-4931-47E6-BA6A-407CBD079E47}" type="slidenum">
              <a:rPr dirty="0"/>
              <a:t>17</a:t>
            </a:fld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pc="-10" dirty="0"/>
              <a:t>25/09/20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dirty="0"/>
              <a:t>IIS </a:t>
            </a:r>
            <a:r>
              <a:rPr spc="-5" dirty="0"/>
              <a:t>C. </a:t>
            </a:r>
            <a:r>
              <a:rPr spc="-10" dirty="0"/>
              <a:t>PISACANE </a:t>
            </a:r>
            <a:r>
              <a:rPr dirty="0"/>
              <a:t>-</a:t>
            </a:r>
            <a:r>
              <a:rPr spc="-50" dirty="0"/>
              <a:t> </a:t>
            </a:r>
            <a:r>
              <a:rPr spc="-5" dirty="0"/>
              <a:t>SAPRI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26095" y="2393984"/>
            <a:ext cx="11033125" cy="955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8600"/>
              </a:lnSpc>
              <a:spcBef>
                <a:spcPts val="100"/>
              </a:spcBef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Gli studenti avranno cura di accedere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all’area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dei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bagni uno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alla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volta, evitando 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di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sostare all’interno</a:t>
            </a:r>
            <a:r>
              <a:rPr sz="2200" b="1" spc="-2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dell’antibagno.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40295" y="3601697"/>
            <a:ext cx="18669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solidFill>
                  <a:srgbClr val="263654"/>
                </a:solidFill>
                <a:latin typeface="OpenSymbol"/>
                <a:cs typeface="OpenSymbol"/>
              </a:rPr>
              <a:t>❖</a:t>
            </a:r>
            <a:endParaRPr sz="2200">
              <a:latin typeface="OpenSymbol"/>
              <a:cs typeface="Open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26095" y="3514301"/>
            <a:ext cx="9987280" cy="955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8600"/>
              </a:lnSpc>
              <a:spcBef>
                <a:spcPts val="100"/>
              </a:spcBef>
            </a:pP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In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caso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vi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sia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un altro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studente, aspetteranno nel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corridoio,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seguendo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la  segnaletica per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il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distanziamento.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26095" y="4776440"/>
            <a:ext cx="12094845" cy="955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8600"/>
              </a:lnSpc>
              <a:spcBef>
                <a:spcPts val="100"/>
              </a:spcBef>
              <a:tabLst>
                <a:tab pos="3519170" algn="l"/>
                <a:tab pos="4915535" algn="l"/>
                <a:tab pos="6275705" algn="l"/>
                <a:tab pos="6675755" algn="l"/>
                <a:tab pos="7945755" algn="l"/>
                <a:tab pos="8354059" algn="l"/>
                <a:tab pos="9340850" algn="l"/>
                <a:tab pos="10609580" algn="l"/>
                <a:tab pos="11010265" algn="l"/>
              </a:tabLst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Pe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r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l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’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ut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liz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z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o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b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a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g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o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stude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n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t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chiede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r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à	al	d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o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cen</a:t>
            </a:r>
            <a:r>
              <a:rPr sz="2200" b="1" spc="-20" dirty="0">
                <a:solidFill>
                  <a:srgbClr val="263654"/>
                </a:solidFill>
                <a:latin typeface="Open Sans"/>
                <a:cs typeface="Open Sans"/>
              </a:rPr>
              <a:t>t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	di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uscir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	d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u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r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a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</a:t>
            </a:r>
            <a:r>
              <a:rPr sz="2200" b="1" spc="-20" dirty="0">
                <a:solidFill>
                  <a:srgbClr val="263654"/>
                </a:solidFill>
                <a:latin typeface="Open Sans"/>
                <a:cs typeface="Open Sans"/>
              </a:rPr>
              <a:t>t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zione,  rispettando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le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turnazioni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ed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evitando continue richieste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di</a:t>
            </a:r>
            <a:r>
              <a:rPr sz="2200" b="1" spc="-2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uscita.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40295" y="6091101"/>
            <a:ext cx="18669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solidFill>
                  <a:srgbClr val="263654"/>
                </a:solidFill>
                <a:latin typeface="OpenSymbol"/>
                <a:cs typeface="OpenSymbol"/>
              </a:rPr>
              <a:t>❖</a:t>
            </a:r>
            <a:endParaRPr sz="2200">
              <a:latin typeface="OpenSymbol"/>
              <a:cs typeface="Open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26095" y="6134306"/>
            <a:ext cx="793369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Ogni classe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utilizzerà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esclusivamente il bagno assegnato.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40295" y="6933136"/>
            <a:ext cx="18669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solidFill>
                  <a:srgbClr val="263654"/>
                </a:solidFill>
                <a:latin typeface="OpenSymbol"/>
                <a:cs typeface="OpenSymbol"/>
              </a:rPr>
              <a:t>❖</a:t>
            </a:r>
            <a:endParaRPr sz="2200">
              <a:latin typeface="OpenSymbol"/>
              <a:cs typeface="Open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26095" y="6975986"/>
            <a:ext cx="862393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L’accesso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servizi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igienici sarà controllato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dal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personale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ATA.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585622" y="1004662"/>
            <a:ext cx="5422900" cy="788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10" dirty="0"/>
              <a:t>Utilizzo </a:t>
            </a:r>
            <a:r>
              <a:rPr sz="5000" spc="-5" dirty="0"/>
              <a:t>dei</a:t>
            </a:r>
            <a:r>
              <a:rPr sz="5000" spc="-70" dirty="0"/>
              <a:t> </a:t>
            </a:r>
            <a:r>
              <a:rPr sz="5000" spc="-5" dirty="0"/>
              <a:t>bagni</a:t>
            </a:r>
            <a:endParaRPr sz="5000"/>
          </a:p>
        </p:txBody>
      </p:sp>
      <p:grpSp>
        <p:nvGrpSpPr>
          <p:cNvPr id="11" name="object 11"/>
          <p:cNvGrpSpPr/>
          <p:nvPr/>
        </p:nvGrpSpPr>
        <p:grpSpPr>
          <a:xfrm>
            <a:off x="0" y="1789204"/>
            <a:ext cx="18288000" cy="8495665"/>
            <a:chOff x="0" y="1789204"/>
            <a:chExt cx="18288000" cy="8495665"/>
          </a:xfrm>
        </p:grpSpPr>
        <p:sp>
          <p:nvSpPr>
            <p:cNvPr id="12" name="object 12"/>
            <p:cNvSpPr/>
            <p:nvPr/>
          </p:nvSpPr>
          <p:spPr>
            <a:xfrm>
              <a:off x="0" y="1789204"/>
              <a:ext cx="18288000" cy="8495665"/>
            </a:xfrm>
            <a:custGeom>
              <a:avLst/>
              <a:gdLst/>
              <a:ahLst/>
              <a:cxnLst/>
              <a:rect l="l" t="t" r="r" b="b"/>
              <a:pathLst>
                <a:path w="18288000" h="8495665">
                  <a:moveTo>
                    <a:pt x="5940006" y="0"/>
                  </a:moveTo>
                  <a:lnTo>
                    <a:pt x="597598" y="0"/>
                  </a:lnTo>
                  <a:lnTo>
                    <a:pt x="597598" y="179997"/>
                  </a:lnTo>
                  <a:lnTo>
                    <a:pt x="5940006" y="179997"/>
                  </a:lnTo>
                  <a:lnTo>
                    <a:pt x="5940006" y="0"/>
                  </a:lnTo>
                  <a:close/>
                </a:path>
                <a:path w="18288000" h="8495665">
                  <a:moveTo>
                    <a:pt x="18287632" y="8495640"/>
                  </a:moveTo>
                  <a:lnTo>
                    <a:pt x="18287619" y="7570800"/>
                  </a:lnTo>
                  <a:lnTo>
                    <a:pt x="0" y="7570800"/>
                  </a:lnTo>
                  <a:lnTo>
                    <a:pt x="0" y="8495640"/>
                  </a:lnTo>
                  <a:lnTo>
                    <a:pt x="18287632" y="8495640"/>
                  </a:lnTo>
                  <a:close/>
                </a:path>
              </a:pathLst>
            </a:custGeom>
            <a:solidFill>
              <a:srgbClr val="4F92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7415357" y="9540002"/>
              <a:ext cx="576580" cy="576580"/>
            </a:xfrm>
            <a:custGeom>
              <a:avLst/>
              <a:gdLst/>
              <a:ahLst/>
              <a:cxnLst/>
              <a:rect l="l" t="t" r="r" b="b"/>
              <a:pathLst>
                <a:path w="576580" h="576579">
                  <a:moveTo>
                    <a:pt x="576364" y="287997"/>
                  </a:moveTo>
                  <a:lnTo>
                    <a:pt x="566553" y="362745"/>
                  </a:lnTo>
                  <a:lnTo>
                    <a:pt x="537844" y="432358"/>
                  </a:lnTo>
                  <a:lnTo>
                    <a:pt x="491850" y="491850"/>
                  </a:lnTo>
                  <a:lnTo>
                    <a:pt x="432358" y="537845"/>
                  </a:lnTo>
                  <a:lnTo>
                    <a:pt x="362745" y="566553"/>
                  </a:lnTo>
                  <a:lnTo>
                    <a:pt x="287997" y="576364"/>
                  </a:lnTo>
                  <a:lnTo>
                    <a:pt x="250415" y="573888"/>
                  </a:lnTo>
                  <a:lnTo>
                    <a:pt x="177944" y="554493"/>
                  </a:lnTo>
                  <a:lnTo>
                    <a:pt x="112740" y="516703"/>
                  </a:lnTo>
                  <a:lnTo>
                    <a:pt x="59660" y="463623"/>
                  </a:lnTo>
                  <a:lnTo>
                    <a:pt x="21870" y="398413"/>
                  </a:lnTo>
                  <a:lnTo>
                    <a:pt x="2475" y="325793"/>
                  </a:lnTo>
                  <a:lnTo>
                    <a:pt x="0" y="287997"/>
                  </a:lnTo>
                  <a:lnTo>
                    <a:pt x="2475" y="250415"/>
                  </a:lnTo>
                  <a:lnTo>
                    <a:pt x="21870" y="177944"/>
                  </a:lnTo>
                  <a:lnTo>
                    <a:pt x="59660" y="112740"/>
                  </a:lnTo>
                  <a:lnTo>
                    <a:pt x="112740" y="59660"/>
                  </a:lnTo>
                  <a:lnTo>
                    <a:pt x="177944" y="21870"/>
                  </a:lnTo>
                  <a:lnTo>
                    <a:pt x="250415" y="2475"/>
                  </a:lnTo>
                  <a:lnTo>
                    <a:pt x="287997" y="0"/>
                  </a:lnTo>
                  <a:lnTo>
                    <a:pt x="325793" y="2475"/>
                  </a:lnTo>
                  <a:lnTo>
                    <a:pt x="398413" y="21870"/>
                  </a:lnTo>
                  <a:lnTo>
                    <a:pt x="463623" y="59660"/>
                  </a:lnTo>
                  <a:lnTo>
                    <a:pt x="516703" y="112740"/>
                  </a:lnTo>
                  <a:lnTo>
                    <a:pt x="554493" y="177944"/>
                  </a:lnTo>
                  <a:lnTo>
                    <a:pt x="573888" y="250415"/>
                  </a:lnTo>
                  <a:lnTo>
                    <a:pt x="576364" y="287997"/>
                  </a:lnTo>
                  <a:close/>
                </a:path>
              </a:pathLst>
            </a:custGeom>
            <a:ln w="359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1040295" y="2485343"/>
            <a:ext cx="18669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solidFill>
                  <a:srgbClr val="263654"/>
                </a:solidFill>
                <a:latin typeface="OpenSymbol"/>
                <a:cs typeface="OpenSymbol"/>
              </a:rPr>
              <a:t>❖</a:t>
            </a:r>
            <a:endParaRPr sz="2200">
              <a:latin typeface="OpenSymbol"/>
              <a:cs typeface="OpenSymbol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5"/>
              </a:spcBef>
            </a:pPr>
            <a:fld id="{81D60167-4931-47E6-BA6A-407CBD079E47}" type="slidenum">
              <a:rPr dirty="0"/>
              <a:t>18</a:t>
            </a:fld>
            <a:endParaRPr dirty="0"/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pc="-10" dirty="0"/>
              <a:t>25/09/20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dirty="0"/>
              <a:t>IIS </a:t>
            </a:r>
            <a:r>
              <a:rPr spc="-5" dirty="0"/>
              <a:t>C. </a:t>
            </a:r>
            <a:r>
              <a:rPr spc="-10" dirty="0"/>
              <a:t>PISACANE </a:t>
            </a:r>
            <a:r>
              <a:rPr dirty="0"/>
              <a:t>-</a:t>
            </a:r>
            <a:r>
              <a:rPr spc="-50" dirty="0"/>
              <a:t> </a:t>
            </a:r>
            <a:r>
              <a:rPr spc="-5" dirty="0"/>
              <a:t>SAPRI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040295" y="4861703"/>
            <a:ext cx="18669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solidFill>
                  <a:srgbClr val="263654"/>
                </a:solidFill>
                <a:latin typeface="OpenSymbol"/>
                <a:cs typeface="OpenSymbol"/>
              </a:rPr>
              <a:t>❖</a:t>
            </a:r>
            <a:endParaRPr sz="2200">
              <a:latin typeface="OpenSymbol"/>
              <a:cs typeface="OpenSymbo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55941" y="3474622"/>
            <a:ext cx="18669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solidFill>
                  <a:srgbClr val="263654"/>
                </a:solidFill>
                <a:latin typeface="OpenSymbol"/>
                <a:cs typeface="OpenSymbol"/>
              </a:rPr>
              <a:t>❖</a:t>
            </a:r>
            <a:endParaRPr sz="2200">
              <a:latin typeface="OpenSymbol"/>
              <a:cs typeface="OpenSymbo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23097" y="3363820"/>
            <a:ext cx="9893300" cy="1550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3599"/>
              </a:lnSpc>
              <a:spcBef>
                <a:spcPts val="100"/>
              </a:spcBef>
              <a:tabLst>
                <a:tab pos="3190875" algn="l"/>
                <a:tab pos="4628515" algn="l"/>
                <a:tab pos="6224905" algn="l"/>
                <a:tab pos="6926580" algn="l"/>
                <a:tab pos="8835390" algn="l"/>
              </a:tabLst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Ogni classe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svolgerà breve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pausa in aula dalle ore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10.30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alle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ore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10.40. 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G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stude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n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t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 dov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r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a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nn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o	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r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imaner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	s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d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u</a:t>
            </a:r>
            <a:r>
              <a:rPr sz="2200" b="1" spc="-20" dirty="0">
                <a:solidFill>
                  <a:srgbClr val="263654"/>
                </a:solidFill>
                <a:latin typeface="Open Sans"/>
                <a:cs typeface="Open Sans"/>
              </a:rPr>
              <a:t>t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al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l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lor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o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post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zione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.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do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c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n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t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 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vigileranno gli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studenti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per 10 minuti,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giusto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il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tempo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 consumare la  merenda.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84174" y="1004662"/>
            <a:ext cx="4951095" cy="788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dirty="0"/>
              <a:t>Pausa</a:t>
            </a:r>
            <a:r>
              <a:rPr sz="5000" spc="-90" dirty="0"/>
              <a:t> </a:t>
            </a:r>
            <a:r>
              <a:rPr sz="5000" spc="-5" dirty="0"/>
              <a:t>merenda</a:t>
            </a:r>
            <a:endParaRPr sz="5000"/>
          </a:p>
        </p:txBody>
      </p:sp>
      <p:grpSp>
        <p:nvGrpSpPr>
          <p:cNvPr id="5" name="object 5"/>
          <p:cNvGrpSpPr/>
          <p:nvPr/>
        </p:nvGrpSpPr>
        <p:grpSpPr>
          <a:xfrm>
            <a:off x="0" y="1789204"/>
            <a:ext cx="18288000" cy="8495665"/>
            <a:chOff x="0" y="1789204"/>
            <a:chExt cx="18288000" cy="8495665"/>
          </a:xfrm>
        </p:grpSpPr>
        <p:sp>
          <p:nvSpPr>
            <p:cNvPr id="6" name="object 6"/>
            <p:cNvSpPr/>
            <p:nvPr/>
          </p:nvSpPr>
          <p:spPr>
            <a:xfrm>
              <a:off x="0" y="1789204"/>
              <a:ext cx="18288000" cy="8495665"/>
            </a:xfrm>
            <a:custGeom>
              <a:avLst/>
              <a:gdLst/>
              <a:ahLst/>
              <a:cxnLst/>
              <a:rect l="l" t="t" r="r" b="b"/>
              <a:pathLst>
                <a:path w="18288000" h="8495665">
                  <a:moveTo>
                    <a:pt x="5489994" y="0"/>
                  </a:moveTo>
                  <a:lnTo>
                    <a:pt x="597598" y="0"/>
                  </a:lnTo>
                  <a:lnTo>
                    <a:pt x="597598" y="179997"/>
                  </a:lnTo>
                  <a:lnTo>
                    <a:pt x="5489994" y="179997"/>
                  </a:lnTo>
                  <a:lnTo>
                    <a:pt x="5489994" y="0"/>
                  </a:lnTo>
                  <a:close/>
                </a:path>
                <a:path w="18288000" h="8495665">
                  <a:moveTo>
                    <a:pt x="18287632" y="8495640"/>
                  </a:moveTo>
                  <a:lnTo>
                    <a:pt x="18287619" y="7570800"/>
                  </a:lnTo>
                  <a:lnTo>
                    <a:pt x="0" y="7570800"/>
                  </a:lnTo>
                  <a:lnTo>
                    <a:pt x="0" y="8495640"/>
                  </a:lnTo>
                  <a:lnTo>
                    <a:pt x="18287632" y="8495640"/>
                  </a:lnTo>
                  <a:close/>
                </a:path>
              </a:pathLst>
            </a:custGeom>
            <a:solidFill>
              <a:srgbClr val="4F92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7415357" y="9540002"/>
              <a:ext cx="576580" cy="576580"/>
            </a:xfrm>
            <a:custGeom>
              <a:avLst/>
              <a:gdLst/>
              <a:ahLst/>
              <a:cxnLst/>
              <a:rect l="l" t="t" r="r" b="b"/>
              <a:pathLst>
                <a:path w="576580" h="576579">
                  <a:moveTo>
                    <a:pt x="576364" y="287997"/>
                  </a:moveTo>
                  <a:lnTo>
                    <a:pt x="566553" y="362745"/>
                  </a:lnTo>
                  <a:lnTo>
                    <a:pt x="537844" y="432358"/>
                  </a:lnTo>
                  <a:lnTo>
                    <a:pt x="491850" y="491850"/>
                  </a:lnTo>
                  <a:lnTo>
                    <a:pt x="432358" y="537845"/>
                  </a:lnTo>
                  <a:lnTo>
                    <a:pt x="362745" y="566553"/>
                  </a:lnTo>
                  <a:lnTo>
                    <a:pt x="287997" y="576364"/>
                  </a:lnTo>
                  <a:lnTo>
                    <a:pt x="250415" y="573888"/>
                  </a:lnTo>
                  <a:lnTo>
                    <a:pt x="177944" y="554493"/>
                  </a:lnTo>
                  <a:lnTo>
                    <a:pt x="112740" y="516703"/>
                  </a:lnTo>
                  <a:lnTo>
                    <a:pt x="59660" y="463623"/>
                  </a:lnTo>
                  <a:lnTo>
                    <a:pt x="21870" y="398413"/>
                  </a:lnTo>
                  <a:lnTo>
                    <a:pt x="2475" y="325793"/>
                  </a:lnTo>
                  <a:lnTo>
                    <a:pt x="0" y="287997"/>
                  </a:lnTo>
                  <a:lnTo>
                    <a:pt x="2475" y="250415"/>
                  </a:lnTo>
                  <a:lnTo>
                    <a:pt x="21870" y="177944"/>
                  </a:lnTo>
                  <a:lnTo>
                    <a:pt x="59660" y="112740"/>
                  </a:lnTo>
                  <a:lnTo>
                    <a:pt x="112740" y="59660"/>
                  </a:lnTo>
                  <a:lnTo>
                    <a:pt x="177944" y="21870"/>
                  </a:lnTo>
                  <a:lnTo>
                    <a:pt x="250415" y="2475"/>
                  </a:lnTo>
                  <a:lnTo>
                    <a:pt x="287997" y="0"/>
                  </a:lnTo>
                  <a:lnTo>
                    <a:pt x="325793" y="2475"/>
                  </a:lnTo>
                  <a:lnTo>
                    <a:pt x="398413" y="21870"/>
                  </a:lnTo>
                  <a:lnTo>
                    <a:pt x="463623" y="59660"/>
                  </a:lnTo>
                  <a:lnTo>
                    <a:pt x="516703" y="112740"/>
                  </a:lnTo>
                  <a:lnTo>
                    <a:pt x="554493" y="177944"/>
                  </a:lnTo>
                  <a:lnTo>
                    <a:pt x="573888" y="250415"/>
                  </a:lnTo>
                  <a:lnTo>
                    <a:pt x="576364" y="287997"/>
                  </a:lnTo>
                  <a:close/>
                </a:path>
              </a:pathLst>
            </a:custGeom>
            <a:ln w="359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5"/>
              </a:spcBef>
            </a:pPr>
            <a:fld id="{81D60167-4931-47E6-BA6A-407CBD079E47}" type="slidenum">
              <a:rPr dirty="0"/>
              <a:t>19</a:t>
            </a:fld>
            <a:endParaRPr dirty="0"/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pc="-10" dirty="0"/>
              <a:t>25/09/20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dirty="0"/>
              <a:t>IIS </a:t>
            </a:r>
            <a:r>
              <a:rPr spc="-5" dirty="0"/>
              <a:t>C. </a:t>
            </a:r>
            <a:r>
              <a:rPr spc="-10" dirty="0"/>
              <a:t>PISACANE </a:t>
            </a:r>
            <a:r>
              <a:rPr dirty="0"/>
              <a:t>-</a:t>
            </a:r>
            <a:r>
              <a:rPr spc="-50" dirty="0"/>
              <a:t> </a:t>
            </a:r>
            <a:r>
              <a:rPr spc="-5" dirty="0"/>
              <a:t>SAPRI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20304" y="3159691"/>
            <a:ext cx="12487910" cy="1899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9000"/>
              </a:lnSpc>
              <a:spcBef>
                <a:spcPts val="100"/>
              </a:spcBef>
              <a:tabLst>
                <a:tab pos="337185" algn="l"/>
                <a:tab pos="1720850" algn="l"/>
                <a:tab pos="3110230" algn="l"/>
                <a:tab pos="3607435" algn="l"/>
                <a:tab pos="5166360" algn="l"/>
                <a:tab pos="6317615" algn="l"/>
                <a:tab pos="6725920" algn="l"/>
                <a:tab pos="8440420" algn="l"/>
                <a:tab pos="8927465" algn="l"/>
                <a:tab pos="10358120" algn="l"/>
              </a:tabLst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l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pr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se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n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t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	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o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u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scol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o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h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	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l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’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clu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s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v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	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fin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a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lit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à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	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r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ssume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r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d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il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l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ust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r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are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sinte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t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icam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nt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quanto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disposto dalla Scuola per una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ripartenza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in</a:t>
            </a:r>
            <a:r>
              <a:rPr sz="2200" b="1" spc="4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sicurezza.</a:t>
            </a:r>
            <a:endParaRPr sz="2200">
              <a:latin typeface="Open Sans"/>
              <a:cs typeface="Open Sans"/>
            </a:endParaRPr>
          </a:p>
          <a:p>
            <a:pPr marL="12700" marR="2323465">
              <a:lnSpc>
                <a:spcPct val="136000"/>
              </a:lnSpc>
              <a:spcBef>
                <a:spcPts val="229"/>
              </a:spcBef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Si rimanda all’area del sito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EMERGENZA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COVID per la lettura integrale dei 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documenti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predisposti.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1789204"/>
            <a:ext cx="18288000" cy="8495665"/>
          </a:xfrm>
          <a:custGeom>
            <a:avLst/>
            <a:gdLst/>
            <a:ahLst/>
            <a:cxnLst/>
            <a:rect l="l" t="t" r="r" b="b"/>
            <a:pathLst>
              <a:path w="18288000" h="8495665">
                <a:moveTo>
                  <a:pt x="2969996" y="0"/>
                </a:moveTo>
                <a:lnTo>
                  <a:pt x="597598" y="0"/>
                </a:lnTo>
                <a:lnTo>
                  <a:pt x="597598" y="179997"/>
                </a:lnTo>
                <a:lnTo>
                  <a:pt x="2969996" y="179997"/>
                </a:lnTo>
                <a:lnTo>
                  <a:pt x="2969996" y="0"/>
                </a:lnTo>
                <a:close/>
              </a:path>
              <a:path w="18288000" h="8495665">
                <a:moveTo>
                  <a:pt x="18287632" y="8495640"/>
                </a:moveTo>
                <a:lnTo>
                  <a:pt x="18287619" y="7570800"/>
                </a:lnTo>
                <a:lnTo>
                  <a:pt x="0" y="7570800"/>
                </a:lnTo>
                <a:lnTo>
                  <a:pt x="0" y="8495640"/>
                </a:lnTo>
                <a:lnTo>
                  <a:pt x="18287632" y="8495640"/>
                </a:lnTo>
                <a:close/>
              </a:path>
            </a:pathLst>
          </a:custGeom>
          <a:solidFill>
            <a:srgbClr val="4F92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84174" y="1004662"/>
            <a:ext cx="2414270" cy="788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dirty="0"/>
              <a:t>F</a:t>
            </a:r>
            <a:r>
              <a:rPr sz="5000" spc="-10" dirty="0"/>
              <a:t>i</a:t>
            </a:r>
            <a:r>
              <a:rPr sz="5000" spc="-5" dirty="0"/>
              <a:t>n</a:t>
            </a:r>
            <a:r>
              <a:rPr sz="5000" dirty="0"/>
              <a:t>a</a:t>
            </a:r>
            <a:r>
              <a:rPr sz="5000" spc="-10" dirty="0"/>
              <a:t>li</a:t>
            </a:r>
            <a:r>
              <a:rPr sz="5000" dirty="0"/>
              <a:t>tà</a:t>
            </a:r>
            <a:endParaRPr sz="5000"/>
          </a:p>
        </p:txBody>
      </p:sp>
      <p:sp>
        <p:nvSpPr>
          <p:cNvPr id="5" name="object 5"/>
          <p:cNvSpPr/>
          <p:nvPr/>
        </p:nvSpPr>
        <p:spPr>
          <a:xfrm>
            <a:off x="17424006" y="9540002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80" h="576579">
                <a:moveTo>
                  <a:pt x="576351" y="287997"/>
                </a:moveTo>
                <a:lnTo>
                  <a:pt x="566540" y="362745"/>
                </a:lnTo>
                <a:lnTo>
                  <a:pt x="537832" y="432358"/>
                </a:lnTo>
                <a:lnTo>
                  <a:pt x="491848" y="491850"/>
                </a:lnTo>
                <a:lnTo>
                  <a:pt x="432358" y="537845"/>
                </a:lnTo>
                <a:lnTo>
                  <a:pt x="362785" y="566553"/>
                </a:lnTo>
                <a:lnTo>
                  <a:pt x="288353" y="576364"/>
                </a:lnTo>
                <a:lnTo>
                  <a:pt x="250557" y="573888"/>
                </a:lnTo>
                <a:lnTo>
                  <a:pt x="177937" y="554493"/>
                </a:lnTo>
                <a:lnTo>
                  <a:pt x="112728" y="516703"/>
                </a:lnTo>
                <a:lnTo>
                  <a:pt x="59653" y="463623"/>
                </a:lnTo>
                <a:lnTo>
                  <a:pt x="21865" y="398413"/>
                </a:lnTo>
                <a:lnTo>
                  <a:pt x="2473" y="325793"/>
                </a:lnTo>
                <a:lnTo>
                  <a:pt x="0" y="287997"/>
                </a:lnTo>
                <a:lnTo>
                  <a:pt x="2473" y="250415"/>
                </a:lnTo>
                <a:lnTo>
                  <a:pt x="21865" y="177944"/>
                </a:lnTo>
                <a:lnTo>
                  <a:pt x="59653" y="112740"/>
                </a:lnTo>
                <a:lnTo>
                  <a:pt x="112728" y="59660"/>
                </a:lnTo>
                <a:lnTo>
                  <a:pt x="177937" y="21870"/>
                </a:lnTo>
                <a:lnTo>
                  <a:pt x="250557" y="2475"/>
                </a:lnTo>
                <a:lnTo>
                  <a:pt x="288353" y="0"/>
                </a:lnTo>
                <a:lnTo>
                  <a:pt x="325941" y="2475"/>
                </a:lnTo>
                <a:lnTo>
                  <a:pt x="398413" y="21870"/>
                </a:lnTo>
                <a:lnTo>
                  <a:pt x="463623" y="59660"/>
                </a:lnTo>
                <a:lnTo>
                  <a:pt x="516697" y="112740"/>
                </a:lnTo>
                <a:lnTo>
                  <a:pt x="554480" y="177944"/>
                </a:lnTo>
                <a:lnTo>
                  <a:pt x="573876" y="250415"/>
                </a:lnTo>
                <a:lnTo>
                  <a:pt x="576351" y="287997"/>
                </a:lnTo>
                <a:close/>
              </a:path>
            </a:pathLst>
          </a:custGeom>
          <a:ln w="359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7514417" y="9534969"/>
            <a:ext cx="354330" cy="579120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83820">
              <a:lnSpc>
                <a:spcPct val="100000"/>
              </a:lnSpc>
              <a:spcBef>
                <a:spcPts val="320"/>
              </a:spcBef>
            </a:pPr>
            <a:fld id="{81D60167-4931-47E6-BA6A-407CBD079E47}" type="slidenum">
              <a:rPr sz="3200" dirty="0">
                <a:solidFill>
                  <a:srgbClr val="FFFFFF"/>
                </a:solidFill>
                <a:latin typeface="Open Sans"/>
                <a:cs typeface="Open Sans"/>
              </a:rPr>
              <a:t>2</a:t>
            </a:fld>
            <a:endParaRPr sz="3200">
              <a:latin typeface="Open Sans"/>
              <a:cs typeface="Open Sans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pc="-10" dirty="0"/>
              <a:t>25/09/20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3394779" y="9715644"/>
            <a:ext cx="270319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z="1800" dirty="0">
                <a:solidFill>
                  <a:srgbClr val="F8FBFF"/>
                </a:solidFill>
                <a:latin typeface="Liberation Sans"/>
                <a:cs typeface="Liberation Sans"/>
              </a:rPr>
              <a:t>IIS </a:t>
            </a:r>
            <a:r>
              <a:rPr sz="1800" spc="-5" dirty="0">
                <a:solidFill>
                  <a:srgbClr val="F8FBFF"/>
                </a:solidFill>
                <a:latin typeface="Liberation Sans"/>
                <a:cs typeface="Liberation Sans"/>
              </a:rPr>
              <a:t>C. </a:t>
            </a:r>
            <a:r>
              <a:rPr sz="1800" spc="-10" dirty="0">
                <a:solidFill>
                  <a:srgbClr val="F8FBFF"/>
                </a:solidFill>
                <a:latin typeface="Liberation Sans"/>
                <a:cs typeface="Liberation Sans"/>
              </a:rPr>
              <a:t>PISACANE </a:t>
            </a:r>
            <a:r>
              <a:rPr sz="1800" dirty="0">
                <a:solidFill>
                  <a:srgbClr val="F8FBFF"/>
                </a:solidFill>
                <a:latin typeface="Liberation Sans"/>
                <a:cs typeface="Liberation Sans"/>
              </a:rPr>
              <a:t>-</a:t>
            </a:r>
            <a:r>
              <a:rPr sz="1800" spc="-30" dirty="0">
                <a:solidFill>
                  <a:srgbClr val="F8FBFF"/>
                </a:solidFill>
                <a:latin typeface="Liberation Sans"/>
                <a:cs typeface="Liberation Sans"/>
              </a:rPr>
              <a:t> </a:t>
            </a:r>
            <a:r>
              <a:rPr sz="1800" spc="-10" dirty="0">
                <a:solidFill>
                  <a:srgbClr val="F8FBFF"/>
                </a:solidFill>
                <a:latin typeface="Liberation Sans"/>
                <a:cs typeface="Liberation Sans"/>
              </a:rPr>
              <a:t>SAPRI</a:t>
            </a:r>
            <a:endParaRPr sz="1800">
              <a:latin typeface="Liberation Sans"/>
              <a:cs typeface="Liberation San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0383" y="2662183"/>
            <a:ext cx="13027660" cy="27597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742950" marR="14604" indent="-730885">
              <a:lnSpc>
                <a:spcPct val="113100"/>
              </a:lnSpc>
              <a:spcBef>
                <a:spcPts val="90"/>
              </a:spcBef>
              <a:buClr>
                <a:srgbClr val="263654"/>
              </a:buClr>
              <a:buFont typeface="OpenSymbol"/>
              <a:buChar char="❖"/>
              <a:tabLst>
                <a:tab pos="742950" algn="l"/>
                <a:tab pos="743585" algn="l"/>
                <a:tab pos="1917700" algn="l"/>
                <a:tab pos="2971165" algn="l"/>
                <a:tab pos="4591050" algn="l"/>
                <a:tab pos="4901565" algn="l"/>
                <a:tab pos="5297805" algn="l"/>
                <a:tab pos="6471285" algn="l"/>
                <a:tab pos="7456805" algn="l"/>
              </a:tabLst>
            </a:pP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Per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le attività di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scienze motorie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sarà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garantito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un distanziamento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interpersonale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tra gli  allievi di almeno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2 m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ed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altrettanto tra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gli allievi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il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docente.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Saranno privilegiate le  attività	fisiche	individuali	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le	attività	svolte	all’aperto, per le quali saranno utilizzati  il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palazzetto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dello sport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il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campo sportivo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comunale.</a:t>
            </a:r>
            <a:endParaRPr sz="2200">
              <a:latin typeface="Open Sans"/>
              <a:cs typeface="Open Sans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263654"/>
              </a:buClr>
              <a:buFont typeface="OpenSymbol"/>
              <a:buChar char="❖"/>
            </a:pPr>
            <a:endParaRPr sz="2650">
              <a:latin typeface="Open Sans"/>
              <a:cs typeface="Open Sans"/>
            </a:endParaRPr>
          </a:p>
          <a:p>
            <a:pPr marL="742950" marR="5080" indent="-730885">
              <a:lnSpc>
                <a:spcPct val="112999"/>
              </a:lnSpc>
              <a:buFont typeface="OpenSymbol"/>
              <a:buChar char="❖"/>
              <a:tabLst>
                <a:tab pos="742950" algn="l"/>
                <a:tab pos="743585" algn="l"/>
                <a:tab pos="8350250" algn="l"/>
              </a:tabLst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Qualora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la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classe utilizzi degli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attrezzi,</a:t>
            </a:r>
            <a:r>
              <a:rPr sz="2200" b="1" spc="7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questi</a:t>
            </a:r>
            <a:r>
              <a:rPr sz="2200" b="1" spc="2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saranno	disinfettati prima del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loro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utilizzo  da parte di un’altra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classe.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84174" y="1004662"/>
            <a:ext cx="2640330" cy="788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Palestra</a:t>
            </a:r>
            <a:endParaRPr sz="5000"/>
          </a:p>
        </p:txBody>
      </p:sp>
      <p:grpSp>
        <p:nvGrpSpPr>
          <p:cNvPr id="4" name="object 4"/>
          <p:cNvGrpSpPr/>
          <p:nvPr/>
        </p:nvGrpSpPr>
        <p:grpSpPr>
          <a:xfrm>
            <a:off x="0" y="1789204"/>
            <a:ext cx="18288000" cy="8495665"/>
            <a:chOff x="0" y="1789204"/>
            <a:chExt cx="18288000" cy="8495665"/>
          </a:xfrm>
        </p:grpSpPr>
        <p:sp>
          <p:nvSpPr>
            <p:cNvPr id="5" name="object 5"/>
            <p:cNvSpPr/>
            <p:nvPr/>
          </p:nvSpPr>
          <p:spPr>
            <a:xfrm>
              <a:off x="0" y="1789204"/>
              <a:ext cx="18288000" cy="8495665"/>
            </a:xfrm>
            <a:custGeom>
              <a:avLst/>
              <a:gdLst/>
              <a:ahLst/>
              <a:cxnLst/>
              <a:rect l="l" t="t" r="r" b="b"/>
              <a:pathLst>
                <a:path w="18288000" h="8495665">
                  <a:moveTo>
                    <a:pt x="3149993" y="0"/>
                  </a:moveTo>
                  <a:lnTo>
                    <a:pt x="597598" y="0"/>
                  </a:lnTo>
                  <a:lnTo>
                    <a:pt x="597598" y="179997"/>
                  </a:lnTo>
                  <a:lnTo>
                    <a:pt x="3149993" y="179997"/>
                  </a:lnTo>
                  <a:lnTo>
                    <a:pt x="3149993" y="0"/>
                  </a:lnTo>
                  <a:close/>
                </a:path>
                <a:path w="18288000" h="8495665">
                  <a:moveTo>
                    <a:pt x="18287632" y="8495640"/>
                  </a:moveTo>
                  <a:lnTo>
                    <a:pt x="18287619" y="7570800"/>
                  </a:lnTo>
                  <a:lnTo>
                    <a:pt x="0" y="7570800"/>
                  </a:lnTo>
                  <a:lnTo>
                    <a:pt x="0" y="8495640"/>
                  </a:lnTo>
                  <a:lnTo>
                    <a:pt x="18287632" y="8495640"/>
                  </a:lnTo>
                  <a:close/>
                </a:path>
              </a:pathLst>
            </a:custGeom>
            <a:solidFill>
              <a:srgbClr val="4F92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7415357" y="9540002"/>
              <a:ext cx="576580" cy="576580"/>
            </a:xfrm>
            <a:custGeom>
              <a:avLst/>
              <a:gdLst/>
              <a:ahLst/>
              <a:cxnLst/>
              <a:rect l="l" t="t" r="r" b="b"/>
              <a:pathLst>
                <a:path w="576580" h="576579">
                  <a:moveTo>
                    <a:pt x="576364" y="287997"/>
                  </a:moveTo>
                  <a:lnTo>
                    <a:pt x="566553" y="362745"/>
                  </a:lnTo>
                  <a:lnTo>
                    <a:pt x="537844" y="432358"/>
                  </a:lnTo>
                  <a:lnTo>
                    <a:pt x="491850" y="491850"/>
                  </a:lnTo>
                  <a:lnTo>
                    <a:pt x="432358" y="537845"/>
                  </a:lnTo>
                  <a:lnTo>
                    <a:pt x="362745" y="566553"/>
                  </a:lnTo>
                  <a:lnTo>
                    <a:pt x="287997" y="576364"/>
                  </a:lnTo>
                  <a:lnTo>
                    <a:pt x="250415" y="573888"/>
                  </a:lnTo>
                  <a:lnTo>
                    <a:pt x="177944" y="554493"/>
                  </a:lnTo>
                  <a:lnTo>
                    <a:pt x="112740" y="516703"/>
                  </a:lnTo>
                  <a:lnTo>
                    <a:pt x="59660" y="463623"/>
                  </a:lnTo>
                  <a:lnTo>
                    <a:pt x="21870" y="398413"/>
                  </a:lnTo>
                  <a:lnTo>
                    <a:pt x="2475" y="325793"/>
                  </a:lnTo>
                  <a:lnTo>
                    <a:pt x="0" y="287997"/>
                  </a:lnTo>
                  <a:lnTo>
                    <a:pt x="2475" y="250415"/>
                  </a:lnTo>
                  <a:lnTo>
                    <a:pt x="21870" y="177944"/>
                  </a:lnTo>
                  <a:lnTo>
                    <a:pt x="59660" y="112740"/>
                  </a:lnTo>
                  <a:lnTo>
                    <a:pt x="112740" y="59660"/>
                  </a:lnTo>
                  <a:lnTo>
                    <a:pt x="177944" y="21870"/>
                  </a:lnTo>
                  <a:lnTo>
                    <a:pt x="250415" y="2475"/>
                  </a:lnTo>
                  <a:lnTo>
                    <a:pt x="287997" y="0"/>
                  </a:lnTo>
                  <a:lnTo>
                    <a:pt x="325793" y="2475"/>
                  </a:lnTo>
                  <a:lnTo>
                    <a:pt x="398413" y="21870"/>
                  </a:lnTo>
                  <a:lnTo>
                    <a:pt x="463623" y="59660"/>
                  </a:lnTo>
                  <a:lnTo>
                    <a:pt x="516703" y="112740"/>
                  </a:lnTo>
                  <a:lnTo>
                    <a:pt x="554493" y="177944"/>
                  </a:lnTo>
                  <a:lnTo>
                    <a:pt x="573888" y="250415"/>
                  </a:lnTo>
                  <a:lnTo>
                    <a:pt x="576364" y="287997"/>
                  </a:lnTo>
                  <a:close/>
                </a:path>
              </a:pathLst>
            </a:custGeom>
            <a:ln w="359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5"/>
              </a:spcBef>
            </a:pPr>
            <a:fld id="{81D60167-4931-47E6-BA6A-407CBD079E47}" type="slidenum">
              <a:rPr dirty="0"/>
              <a:t>20</a:t>
            </a:fld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pc="-10" dirty="0"/>
              <a:t>25/09/20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dirty="0"/>
              <a:t>IIS </a:t>
            </a:r>
            <a:r>
              <a:rPr spc="-5" dirty="0"/>
              <a:t>C. </a:t>
            </a:r>
            <a:r>
              <a:rPr spc="-10" dirty="0"/>
              <a:t>PISACANE </a:t>
            </a:r>
            <a:r>
              <a:rPr dirty="0"/>
              <a:t>-</a:t>
            </a:r>
            <a:r>
              <a:rPr spc="-50" dirty="0"/>
              <a:t> </a:t>
            </a:r>
            <a:r>
              <a:rPr spc="-5" dirty="0"/>
              <a:t>SAPRI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7940" y="2595858"/>
            <a:ext cx="13065760" cy="58896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CURRICOLI</a:t>
            </a:r>
            <a:endParaRPr sz="2200">
              <a:latin typeface="Open Sans"/>
              <a:cs typeface="Open Sans"/>
            </a:endParaRPr>
          </a:p>
          <a:p>
            <a:pPr marL="698500" marR="5080">
              <a:lnSpc>
                <a:spcPct val="122100"/>
              </a:lnSpc>
              <a:spcBef>
                <a:spcPts val="2495"/>
              </a:spcBef>
              <a:tabLst>
                <a:tab pos="2280285" algn="l"/>
                <a:tab pos="5581650" algn="l"/>
                <a:tab pos="5812155" algn="l"/>
                <a:tab pos="6802755" algn="l"/>
                <a:tab pos="8145780" algn="l"/>
                <a:tab pos="8968105" algn="l"/>
                <a:tab pos="10467340" algn="l"/>
                <a:tab pos="10694035" algn="l"/>
                <a:tab pos="12966700" algn="l"/>
              </a:tabLst>
            </a:pP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 C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o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ns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g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l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di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C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las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se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 indivi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d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u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rann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o	i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nucle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fonda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n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t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	d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l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Disciplin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	,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selezi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o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nera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n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o	i 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contenuti,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le azioni per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sostenere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la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motivazione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degli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studenti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,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individueranno le 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metodologie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(scheda di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programmazione</a:t>
            </a:r>
            <a:r>
              <a:rPr sz="2200" b="1" spc="1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DDI).</a:t>
            </a:r>
            <a:endParaRPr sz="2200">
              <a:latin typeface="Open Sans"/>
              <a:cs typeface="Open San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300">
              <a:latin typeface="Open Sans"/>
              <a:cs typeface="Open Sans"/>
            </a:endParaRPr>
          </a:p>
          <a:p>
            <a:pPr marL="12700">
              <a:lnSpc>
                <a:spcPct val="100000"/>
              </a:lnSpc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ORGANIZZAZIONE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DELL'ATTIVITÀ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DIDATTICA</a:t>
            </a:r>
            <a:endParaRPr sz="2200">
              <a:latin typeface="Open Sans"/>
              <a:cs typeface="Open Sans"/>
            </a:endParaRPr>
          </a:p>
          <a:p>
            <a:pPr marL="835660" marR="561340">
              <a:lnSpc>
                <a:spcPct val="123200"/>
              </a:lnSpc>
              <a:spcBef>
                <a:spcPts val="2375"/>
              </a:spcBef>
            </a:pP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Il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mese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di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Settembre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sarà dedicato all’integrazione,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al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recupero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al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consolidamento 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degli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apprendimenti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relativi all’anno scolastico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2019/2020,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al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fine di</a:t>
            </a:r>
            <a:r>
              <a:rPr sz="2200" b="1" spc="4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realizzare</a:t>
            </a:r>
            <a:endParaRPr sz="2200">
              <a:latin typeface="Open Sans"/>
              <a:cs typeface="Open Sans"/>
            </a:endParaRPr>
          </a:p>
          <a:p>
            <a:pPr marL="835660">
              <a:lnSpc>
                <a:spcPct val="100000"/>
              </a:lnSpc>
              <a:spcBef>
                <a:spcPts val="570"/>
              </a:spcBef>
            </a:pP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in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orario scolastico ed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extrascolastico:</a:t>
            </a:r>
            <a:endParaRPr sz="2200">
              <a:latin typeface="Open Sans"/>
              <a:cs typeface="Open Sans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950">
              <a:latin typeface="Open Sans"/>
              <a:cs typeface="Open Sans"/>
            </a:endParaRPr>
          </a:p>
          <a:p>
            <a:pPr marL="1384300" indent="-474980">
              <a:lnSpc>
                <a:spcPct val="100000"/>
              </a:lnSpc>
              <a:buChar char="-"/>
              <a:tabLst>
                <a:tab pos="1383665" algn="l"/>
                <a:tab pos="1384300" algn="l"/>
              </a:tabLst>
            </a:pP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percorsi previsti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dai Piani di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Apprendimento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individualizzati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dai</a:t>
            </a:r>
            <a:r>
              <a:rPr sz="2200" b="1" spc="7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PIA</a:t>
            </a:r>
            <a:endParaRPr sz="2200">
              <a:latin typeface="Open Sans"/>
              <a:cs typeface="Open Sans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263654"/>
              </a:buClr>
              <a:buFont typeface="Open Sans"/>
              <a:buChar char="-"/>
            </a:pPr>
            <a:endParaRPr sz="2000">
              <a:latin typeface="Open Sans"/>
              <a:cs typeface="Open Sans"/>
            </a:endParaRPr>
          </a:p>
          <a:p>
            <a:pPr marL="1384300" indent="-474980">
              <a:lnSpc>
                <a:spcPct val="100000"/>
              </a:lnSpc>
              <a:buChar char="-"/>
              <a:tabLst>
                <a:tab pos="1383665" algn="l"/>
                <a:tab pos="1384300" algn="l"/>
                <a:tab pos="1780539" algn="l"/>
              </a:tabLst>
            </a:pP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le	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attività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approfondimento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</a:t>
            </a:r>
            <a:r>
              <a:rPr sz="2200" b="1" spc="2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integrazione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84174" y="1004662"/>
            <a:ext cx="2929890" cy="788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dirty="0"/>
              <a:t>D</a:t>
            </a:r>
            <a:r>
              <a:rPr sz="5000" spc="-5" dirty="0"/>
              <a:t>id</a:t>
            </a:r>
            <a:r>
              <a:rPr sz="5000" dirty="0"/>
              <a:t>a</a:t>
            </a:r>
            <a:r>
              <a:rPr sz="5000" spc="-5" dirty="0"/>
              <a:t>tt</a:t>
            </a:r>
            <a:r>
              <a:rPr sz="5000" spc="-10" dirty="0"/>
              <a:t>i</a:t>
            </a:r>
            <a:r>
              <a:rPr sz="5000" spc="-5" dirty="0"/>
              <a:t>ca</a:t>
            </a:r>
            <a:endParaRPr sz="5000"/>
          </a:p>
        </p:txBody>
      </p:sp>
      <p:grpSp>
        <p:nvGrpSpPr>
          <p:cNvPr id="4" name="object 4"/>
          <p:cNvGrpSpPr/>
          <p:nvPr/>
        </p:nvGrpSpPr>
        <p:grpSpPr>
          <a:xfrm>
            <a:off x="0" y="1789204"/>
            <a:ext cx="18288000" cy="8495665"/>
            <a:chOff x="0" y="1789204"/>
            <a:chExt cx="18288000" cy="8495665"/>
          </a:xfrm>
        </p:grpSpPr>
        <p:sp>
          <p:nvSpPr>
            <p:cNvPr id="5" name="object 5"/>
            <p:cNvSpPr/>
            <p:nvPr/>
          </p:nvSpPr>
          <p:spPr>
            <a:xfrm>
              <a:off x="0" y="1789204"/>
              <a:ext cx="18288000" cy="8495665"/>
            </a:xfrm>
            <a:custGeom>
              <a:avLst/>
              <a:gdLst/>
              <a:ahLst/>
              <a:cxnLst/>
              <a:rect l="l" t="t" r="r" b="b"/>
              <a:pathLst>
                <a:path w="18288000" h="8495665">
                  <a:moveTo>
                    <a:pt x="3419995" y="0"/>
                  </a:moveTo>
                  <a:lnTo>
                    <a:pt x="597598" y="0"/>
                  </a:lnTo>
                  <a:lnTo>
                    <a:pt x="597598" y="179997"/>
                  </a:lnTo>
                  <a:lnTo>
                    <a:pt x="3419995" y="179997"/>
                  </a:lnTo>
                  <a:lnTo>
                    <a:pt x="3419995" y="0"/>
                  </a:lnTo>
                  <a:close/>
                </a:path>
                <a:path w="18288000" h="8495665">
                  <a:moveTo>
                    <a:pt x="18287632" y="8495640"/>
                  </a:moveTo>
                  <a:lnTo>
                    <a:pt x="18287619" y="7570800"/>
                  </a:lnTo>
                  <a:lnTo>
                    <a:pt x="0" y="7570800"/>
                  </a:lnTo>
                  <a:lnTo>
                    <a:pt x="0" y="8495640"/>
                  </a:lnTo>
                  <a:lnTo>
                    <a:pt x="18287632" y="8495640"/>
                  </a:lnTo>
                  <a:close/>
                </a:path>
              </a:pathLst>
            </a:custGeom>
            <a:solidFill>
              <a:srgbClr val="4F92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7415357" y="9540002"/>
              <a:ext cx="576580" cy="576580"/>
            </a:xfrm>
            <a:custGeom>
              <a:avLst/>
              <a:gdLst/>
              <a:ahLst/>
              <a:cxnLst/>
              <a:rect l="l" t="t" r="r" b="b"/>
              <a:pathLst>
                <a:path w="576580" h="576579">
                  <a:moveTo>
                    <a:pt x="576364" y="287997"/>
                  </a:moveTo>
                  <a:lnTo>
                    <a:pt x="566553" y="362745"/>
                  </a:lnTo>
                  <a:lnTo>
                    <a:pt x="537844" y="432358"/>
                  </a:lnTo>
                  <a:lnTo>
                    <a:pt x="491850" y="491850"/>
                  </a:lnTo>
                  <a:lnTo>
                    <a:pt x="432358" y="537845"/>
                  </a:lnTo>
                  <a:lnTo>
                    <a:pt x="362745" y="566553"/>
                  </a:lnTo>
                  <a:lnTo>
                    <a:pt x="287997" y="576364"/>
                  </a:lnTo>
                  <a:lnTo>
                    <a:pt x="250415" y="573888"/>
                  </a:lnTo>
                  <a:lnTo>
                    <a:pt x="177944" y="554493"/>
                  </a:lnTo>
                  <a:lnTo>
                    <a:pt x="112740" y="516703"/>
                  </a:lnTo>
                  <a:lnTo>
                    <a:pt x="59660" y="463623"/>
                  </a:lnTo>
                  <a:lnTo>
                    <a:pt x="21870" y="398413"/>
                  </a:lnTo>
                  <a:lnTo>
                    <a:pt x="2475" y="325793"/>
                  </a:lnTo>
                  <a:lnTo>
                    <a:pt x="0" y="287997"/>
                  </a:lnTo>
                  <a:lnTo>
                    <a:pt x="2475" y="250415"/>
                  </a:lnTo>
                  <a:lnTo>
                    <a:pt x="21870" y="177944"/>
                  </a:lnTo>
                  <a:lnTo>
                    <a:pt x="59660" y="112740"/>
                  </a:lnTo>
                  <a:lnTo>
                    <a:pt x="112740" y="59660"/>
                  </a:lnTo>
                  <a:lnTo>
                    <a:pt x="177944" y="21870"/>
                  </a:lnTo>
                  <a:lnTo>
                    <a:pt x="250415" y="2475"/>
                  </a:lnTo>
                  <a:lnTo>
                    <a:pt x="287997" y="0"/>
                  </a:lnTo>
                  <a:lnTo>
                    <a:pt x="325793" y="2475"/>
                  </a:lnTo>
                  <a:lnTo>
                    <a:pt x="398413" y="21870"/>
                  </a:lnTo>
                  <a:lnTo>
                    <a:pt x="463623" y="59660"/>
                  </a:lnTo>
                  <a:lnTo>
                    <a:pt x="516703" y="112740"/>
                  </a:lnTo>
                  <a:lnTo>
                    <a:pt x="554493" y="177944"/>
                  </a:lnTo>
                  <a:lnTo>
                    <a:pt x="573888" y="250415"/>
                  </a:lnTo>
                  <a:lnTo>
                    <a:pt x="576364" y="287997"/>
                  </a:lnTo>
                  <a:close/>
                </a:path>
              </a:pathLst>
            </a:custGeom>
            <a:ln w="359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5"/>
              </a:spcBef>
            </a:pPr>
            <a:fld id="{81D60167-4931-47E6-BA6A-407CBD079E47}" type="slidenum">
              <a:rPr dirty="0"/>
              <a:t>21</a:t>
            </a:fld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pc="-10" dirty="0"/>
              <a:t>25/09/20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dirty="0"/>
              <a:t>IIS </a:t>
            </a:r>
            <a:r>
              <a:rPr spc="-5" dirty="0"/>
              <a:t>C. </a:t>
            </a:r>
            <a:r>
              <a:rPr spc="-10" dirty="0"/>
              <a:t>PISACANE </a:t>
            </a:r>
            <a:r>
              <a:rPr dirty="0"/>
              <a:t>-</a:t>
            </a:r>
            <a:r>
              <a:rPr spc="-50" dirty="0"/>
              <a:t> </a:t>
            </a:r>
            <a:r>
              <a:rPr spc="-5" dirty="0"/>
              <a:t>SAPRI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3"/>
            <a:ext cx="18288000" cy="9360535"/>
            <a:chOff x="0" y="3"/>
            <a:chExt cx="18288000" cy="9360535"/>
          </a:xfrm>
        </p:grpSpPr>
        <p:sp>
          <p:nvSpPr>
            <p:cNvPr id="3" name="object 3"/>
            <p:cNvSpPr/>
            <p:nvPr/>
          </p:nvSpPr>
          <p:spPr>
            <a:xfrm>
              <a:off x="0" y="3"/>
              <a:ext cx="18288000" cy="9360535"/>
            </a:xfrm>
            <a:custGeom>
              <a:avLst/>
              <a:gdLst/>
              <a:ahLst/>
              <a:cxnLst/>
              <a:rect l="l" t="t" r="r" b="b"/>
              <a:pathLst>
                <a:path w="18288000" h="9360535">
                  <a:moveTo>
                    <a:pt x="0" y="9360001"/>
                  </a:moveTo>
                  <a:lnTo>
                    <a:pt x="18288000" y="9360001"/>
                  </a:lnTo>
                  <a:lnTo>
                    <a:pt x="18288000" y="0"/>
                  </a:lnTo>
                  <a:lnTo>
                    <a:pt x="0" y="0"/>
                  </a:lnTo>
                  <a:lnTo>
                    <a:pt x="0" y="9360001"/>
                  </a:lnTo>
                  <a:close/>
                </a:path>
              </a:pathLst>
            </a:custGeom>
            <a:solidFill>
              <a:srgbClr val="DCE7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16"/>
              <a:ext cx="18288000" cy="9360535"/>
            </a:xfrm>
            <a:custGeom>
              <a:avLst/>
              <a:gdLst/>
              <a:ahLst/>
              <a:cxnLst/>
              <a:rect l="l" t="t" r="r" b="b"/>
              <a:pathLst>
                <a:path w="18288000" h="9360535">
                  <a:moveTo>
                    <a:pt x="0" y="9359988"/>
                  </a:moveTo>
                  <a:lnTo>
                    <a:pt x="18287631" y="9359988"/>
                  </a:lnTo>
                  <a:lnTo>
                    <a:pt x="18287631" y="0"/>
                  </a:lnTo>
                  <a:lnTo>
                    <a:pt x="0" y="0"/>
                  </a:lnTo>
                  <a:lnTo>
                    <a:pt x="0" y="9359988"/>
                  </a:lnTo>
                  <a:close/>
                </a:path>
              </a:pathLst>
            </a:custGeom>
            <a:solidFill>
              <a:srgbClr val="DCE7CA">
                <a:alpha val="37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937336" y="1880543"/>
            <a:ext cx="15959455" cy="4361815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655955" marR="97790" indent="-643890">
              <a:lnSpc>
                <a:spcPts val="1950"/>
              </a:lnSpc>
              <a:spcBef>
                <a:spcPts val="540"/>
              </a:spcBef>
              <a:buClr>
                <a:srgbClr val="263654"/>
              </a:buClr>
              <a:buFont typeface="OpenSymbol"/>
              <a:buChar char="❖"/>
              <a:tabLst>
                <a:tab pos="655955" algn="l"/>
                <a:tab pos="656590" algn="l"/>
                <a:tab pos="1921510" algn="l"/>
                <a:tab pos="3188335" algn="l"/>
                <a:tab pos="4630420" algn="l"/>
                <a:tab pos="5311140" algn="l"/>
                <a:tab pos="6623684" algn="l"/>
                <a:tab pos="7379970" algn="l"/>
                <a:tab pos="8103234" algn="l"/>
                <a:tab pos="8921750" algn="l"/>
                <a:tab pos="10193655" algn="l"/>
                <a:tab pos="11461115" algn="l"/>
                <a:tab pos="13618210" algn="l"/>
                <a:tab pos="14197965" algn="l"/>
                <a:tab pos="15247619" algn="l"/>
                <a:tab pos="15608300" algn="l"/>
              </a:tabLst>
            </a:pPr>
            <a:r>
              <a:rPr sz="2000" b="1" spc="-10" dirty="0">
                <a:solidFill>
                  <a:srgbClr val="263654"/>
                </a:solidFill>
                <a:latin typeface="Open Sans"/>
                <a:cs typeface="Open Sans"/>
              </a:rPr>
              <a:t>L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’a</a:t>
            </a:r>
            <a:r>
              <a:rPr sz="2000" b="1" spc="-10" dirty="0">
                <a:solidFill>
                  <a:srgbClr val="263654"/>
                </a:solidFill>
                <a:latin typeface="Open Sans"/>
                <a:cs typeface="Open Sans"/>
              </a:rPr>
              <a:t>t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ti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v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000" b="1" spc="-10" dirty="0">
                <a:solidFill>
                  <a:srgbClr val="263654"/>
                </a:solidFill>
                <a:latin typeface="Open Sans"/>
                <a:cs typeface="Open Sans"/>
              </a:rPr>
              <a:t>t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à	d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d</a:t>
            </a:r>
            <a:r>
              <a:rPr sz="2000" b="1" spc="10" dirty="0">
                <a:solidFill>
                  <a:srgbClr val="263654"/>
                </a:solidFill>
                <a:latin typeface="Open Sans"/>
                <a:cs typeface="Open Sans"/>
              </a:rPr>
              <a:t>a</a:t>
            </a:r>
            <a:r>
              <a:rPr sz="2000" b="1" spc="-10" dirty="0">
                <a:solidFill>
                  <a:srgbClr val="263654"/>
                </a:solidFill>
                <a:latin typeface="Open Sans"/>
                <a:cs typeface="Open Sans"/>
              </a:rPr>
              <a:t>tt</a:t>
            </a:r>
            <a:r>
              <a:rPr sz="2000" b="1" spc="5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c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a	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or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d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n</a:t>
            </a:r>
            <a:r>
              <a:rPr sz="2000" b="1" spc="10" dirty="0">
                <a:solidFill>
                  <a:srgbClr val="263654"/>
                </a:solidFill>
                <a:latin typeface="Open Sans"/>
                <a:cs typeface="Open Sans"/>
              </a:rPr>
              <a:t>a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ri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a	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s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a</a:t>
            </a:r>
            <a:r>
              <a:rPr sz="2000" b="1" spc="10" dirty="0">
                <a:solidFill>
                  <a:srgbClr val="263654"/>
                </a:solidFill>
                <a:latin typeface="Open Sans"/>
                <a:cs typeface="Open Sans"/>
              </a:rPr>
              <a:t>r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à	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n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tegr</a:t>
            </a:r>
            <a:r>
              <a:rPr sz="2000" b="1" spc="5" dirty="0">
                <a:solidFill>
                  <a:srgbClr val="263654"/>
                </a:solidFill>
                <a:latin typeface="Open Sans"/>
                <a:cs typeface="Open Sans"/>
              </a:rPr>
              <a:t>a</a:t>
            </a:r>
            <a:r>
              <a:rPr sz="2000" b="1" spc="-10" dirty="0">
                <a:solidFill>
                  <a:srgbClr val="263654"/>
                </a:solidFill>
                <a:latin typeface="Open Sans"/>
                <a:cs typeface="Open Sans"/>
              </a:rPr>
              <a:t>t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a	</a:t>
            </a:r>
            <a:r>
              <a:rPr sz="2000" b="1" spc="10" dirty="0">
                <a:solidFill>
                  <a:srgbClr val="263654"/>
                </a:solidFill>
                <a:latin typeface="Open Sans"/>
                <a:cs typeface="Open Sans"/>
              </a:rPr>
              <a:t>d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alla	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D</a:t>
            </a:r>
            <a:r>
              <a:rPr sz="2000" b="1" spc="5" dirty="0">
                <a:solidFill>
                  <a:srgbClr val="263654"/>
                </a:solidFill>
                <a:latin typeface="Open Sans"/>
                <a:cs typeface="Open Sans"/>
              </a:rPr>
              <a:t>D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I	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c</a:t>
            </a:r>
            <a:r>
              <a:rPr sz="2000" b="1" spc="-10" dirty="0">
                <a:solidFill>
                  <a:srgbClr val="263654"/>
                </a:solidFill>
                <a:latin typeface="Open Sans"/>
                <a:cs typeface="Open Sans"/>
              </a:rPr>
              <a:t>o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me	m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o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dalità	d</a:t>
            </a:r>
            <a:r>
              <a:rPr sz="2000" b="1" spc="5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da</a:t>
            </a:r>
            <a:r>
              <a:rPr sz="2000" b="1" spc="-10" dirty="0">
                <a:solidFill>
                  <a:srgbClr val="263654"/>
                </a:solidFill>
                <a:latin typeface="Open Sans"/>
                <a:cs typeface="Open Sans"/>
              </a:rPr>
              <a:t>t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tic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a	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com</a:t>
            </a:r>
            <a:r>
              <a:rPr sz="2000" b="1" spc="10" dirty="0">
                <a:solidFill>
                  <a:srgbClr val="263654"/>
                </a:solidFill>
                <a:latin typeface="Open Sans"/>
                <a:cs typeface="Open Sans"/>
              </a:rPr>
              <a:t>p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l</a:t>
            </a:r>
            <a:r>
              <a:rPr sz="2000" b="1" spc="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m</a:t>
            </a:r>
            <a:r>
              <a:rPr sz="2000" b="1" spc="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n</a:t>
            </a:r>
            <a:r>
              <a:rPr sz="2000" b="1" spc="-10" dirty="0">
                <a:solidFill>
                  <a:srgbClr val="263654"/>
                </a:solidFill>
                <a:latin typeface="Open Sans"/>
                <a:cs typeface="Open Sans"/>
              </a:rPr>
              <a:t>t</a:t>
            </a:r>
            <a:r>
              <a:rPr sz="2000" b="1" spc="10" dirty="0">
                <a:solidFill>
                  <a:srgbClr val="263654"/>
                </a:solidFill>
                <a:latin typeface="Open Sans"/>
                <a:cs typeface="Open Sans"/>
              </a:rPr>
              <a:t>a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r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e	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c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he	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n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tegr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a	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o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,	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in  condizioni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di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emergenza, sostituisce,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la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didattica in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presenza a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scuola con l’ausilio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di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piattaforme digitali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e delle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nuove  tecnologie.</a:t>
            </a:r>
            <a:endParaRPr sz="2000">
              <a:latin typeface="Open Sans"/>
              <a:cs typeface="Open Sans"/>
            </a:endParaRPr>
          </a:p>
          <a:p>
            <a:pPr marL="655955" marR="5080" indent="-643890">
              <a:lnSpc>
                <a:spcPts val="1950"/>
              </a:lnSpc>
              <a:spcBef>
                <a:spcPts val="1600"/>
              </a:spcBef>
              <a:buFont typeface="OpenSymbol"/>
              <a:buChar char="❖"/>
              <a:tabLst>
                <a:tab pos="655955" algn="l"/>
                <a:tab pos="656590" algn="l"/>
              </a:tabLst>
            </a:pP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La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DDI è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lo strumento didattico che consente </a:t>
            </a:r>
            <a:r>
              <a:rPr sz="2000" b="1" spc="5" dirty="0">
                <a:solidFill>
                  <a:srgbClr val="263654"/>
                </a:solidFill>
                <a:latin typeface="Open Sans"/>
                <a:cs typeface="Open Sans"/>
              </a:rPr>
              <a:t>di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garantire il diritto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all’apprendimento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delle studentesse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degli studenti  sia in caso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di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lockdown, sia in caso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di quarantena,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isolamento fiduciario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di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singoli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insegnanti,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studentesse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studenti, che 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di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interi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gruppi</a:t>
            </a:r>
            <a:r>
              <a:rPr sz="2000" b="1" spc="-2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classe.</a:t>
            </a:r>
            <a:endParaRPr sz="2000">
              <a:latin typeface="Open Sans"/>
              <a:cs typeface="Open Sans"/>
            </a:endParaRPr>
          </a:p>
          <a:p>
            <a:pPr marL="655955" marR="510540" indent="-643890">
              <a:lnSpc>
                <a:spcPct val="81000"/>
              </a:lnSpc>
              <a:spcBef>
                <a:spcPts val="1614"/>
              </a:spcBef>
              <a:buFont typeface="OpenSymbol"/>
              <a:buChar char="❖"/>
              <a:tabLst>
                <a:tab pos="655955" algn="l"/>
                <a:tab pos="656590" algn="l"/>
                <a:tab pos="1083945" algn="l"/>
                <a:tab pos="1676400" algn="l"/>
                <a:tab pos="1957705" algn="l"/>
                <a:tab pos="3284220" algn="l"/>
                <a:tab pos="4184650" algn="l"/>
                <a:tab pos="4776470" algn="l"/>
                <a:tab pos="6454140" algn="l"/>
                <a:tab pos="6735445" algn="l"/>
                <a:tab pos="7319645" algn="l"/>
                <a:tab pos="8521065" algn="l"/>
                <a:tab pos="9100820" algn="l"/>
                <a:tab pos="10692130" algn="l"/>
                <a:tab pos="11830685" algn="l"/>
                <a:tab pos="12586335" algn="l"/>
                <a:tab pos="14014450" algn="l"/>
                <a:tab pos="14384655" algn="l"/>
              </a:tabLst>
            </a:pP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La	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DDI	è	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orientata	anche	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alle	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studentesse	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e	agli	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studenti	che	presentano	fragilità	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nelle	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condizioni	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di	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salute,  opportunamente attestate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riconosciute, consentendo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a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questi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per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primi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di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poter fruire della proposta didattica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dal 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proprio domicilio, in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accordo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con le</a:t>
            </a:r>
            <a:r>
              <a:rPr sz="2000" b="1" spc="-1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famiglie.</a:t>
            </a:r>
            <a:endParaRPr sz="2000">
              <a:latin typeface="Open Sans"/>
              <a:cs typeface="Open Sans"/>
            </a:endParaRPr>
          </a:p>
          <a:p>
            <a:pPr marL="655955" marR="518159" indent="-643890">
              <a:lnSpc>
                <a:spcPct val="81000"/>
              </a:lnSpc>
              <a:spcBef>
                <a:spcPts val="1620"/>
              </a:spcBef>
              <a:buFont typeface="OpenSymbol"/>
              <a:buChar char="❖"/>
              <a:tabLst>
                <a:tab pos="655955" algn="l"/>
                <a:tab pos="656590" algn="l"/>
                <a:tab pos="1930400" algn="l"/>
                <a:tab pos="2699385" algn="l"/>
                <a:tab pos="3616325" algn="l"/>
                <a:tab pos="4692650" algn="l"/>
                <a:tab pos="5137785" algn="l"/>
                <a:tab pos="6268720" algn="l"/>
                <a:tab pos="7802245" algn="l"/>
                <a:tab pos="8361680" algn="l"/>
                <a:tab pos="10709275" algn="l"/>
                <a:tab pos="11760200" algn="l"/>
                <a:tab pos="13053060" algn="l"/>
                <a:tab pos="14274800" algn="l"/>
              </a:tabLst>
            </a:pP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La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DDI è uno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strumento utile anche </a:t>
            </a:r>
            <a:r>
              <a:rPr sz="2000" b="1" spc="5" dirty="0">
                <a:solidFill>
                  <a:srgbClr val="263654"/>
                </a:solidFill>
                <a:latin typeface="Open Sans"/>
                <a:cs typeface="Open Sans"/>
              </a:rPr>
              <a:t>per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far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fronte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a particolari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esigenze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di apprendimento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delle studentesse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degli  st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ud</a:t>
            </a:r>
            <a:r>
              <a:rPr sz="2000" b="1" spc="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n</a:t>
            </a:r>
            <a:r>
              <a:rPr sz="2000" b="1" spc="-10" dirty="0">
                <a:solidFill>
                  <a:srgbClr val="263654"/>
                </a:solidFill>
                <a:latin typeface="Open Sans"/>
                <a:cs typeface="Open Sans"/>
              </a:rPr>
              <a:t>t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,	qua</a:t>
            </a:r>
            <a:r>
              <a:rPr sz="2000" b="1" spc="5" dirty="0">
                <a:solidFill>
                  <a:srgbClr val="263654"/>
                </a:solidFill>
                <a:latin typeface="Open Sans"/>
                <a:cs typeface="Open Sans"/>
              </a:rPr>
              <a:t>l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i	qu</a:t>
            </a:r>
            <a:r>
              <a:rPr sz="2000" b="1" spc="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ll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e	d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et</a:t>
            </a:r>
            <a:r>
              <a:rPr sz="2000" b="1" spc="-10" dirty="0">
                <a:solidFill>
                  <a:srgbClr val="263654"/>
                </a:solidFill>
                <a:latin typeface="Open Sans"/>
                <a:cs typeface="Open Sans"/>
              </a:rPr>
              <a:t>t</a:t>
            </a:r>
            <a:r>
              <a:rPr sz="2000" b="1" spc="10" dirty="0">
                <a:solidFill>
                  <a:srgbClr val="263654"/>
                </a:solidFill>
                <a:latin typeface="Open Sans"/>
                <a:cs typeface="Open Sans"/>
              </a:rPr>
              <a:t>a</a:t>
            </a:r>
            <a:r>
              <a:rPr sz="2000" b="1" spc="-10" dirty="0">
                <a:solidFill>
                  <a:srgbClr val="263654"/>
                </a:solidFill>
                <a:latin typeface="Open Sans"/>
                <a:cs typeface="Open Sans"/>
              </a:rPr>
              <a:t>t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e	da	</a:t>
            </a:r>
            <a:r>
              <a:rPr sz="2000" b="1" spc="10" dirty="0">
                <a:solidFill>
                  <a:srgbClr val="263654"/>
                </a:solidFill>
                <a:latin typeface="Open Sans"/>
                <a:cs typeface="Open Sans"/>
              </a:rPr>
              <a:t>a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s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s</a:t>
            </a:r>
            <a:r>
              <a:rPr sz="2000" b="1" spc="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n</a:t>
            </a:r>
            <a:r>
              <a:rPr sz="2000" b="1" spc="-10" dirty="0">
                <a:solidFill>
                  <a:srgbClr val="263654"/>
                </a:solidFill>
                <a:latin typeface="Open Sans"/>
                <a:cs typeface="Open Sans"/>
              </a:rPr>
              <a:t>z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e	p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rol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un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ga</a:t>
            </a:r>
            <a:r>
              <a:rPr sz="2000" b="1" spc="-10" dirty="0">
                <a:solidFill>
                  <a:srgbClr val="263654"/>
                </a:solidFill>
                <a:latin typeface="Open Sans"/>
                <a:cs typeface="Open Sans"/>
              </a:rPr>
              <a:t>t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e	</a:t>
            </a:r>
            <a:r>
              <a:rPr sz="2000" b="1" spc="10" dirty="0">
                <a:solidFill>
                  <a:srgbClr val="263654"/>
                </a:solidFill>
                <a:latin typeface="Open Sans"/>
                <a:cs typeface="Open Sans"/>
              </a:rPr>
              <a:t>p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r	</a:t>
            </a:r>
            <a:r>
              <a:rPr sz="2000" b="1" spc="-10" dirty="0">
                <a:solidFill>
                  <a:srgbClr val="263654"/>
                </a:solidFill>
                <a:latin typeface="Open Sans"/>
                <a:cs typeface="Open Sans"/>
              </a:rPr>
              <a:t>o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sp</a:t>
            </a:r>
            <a:r>
              <a:rPr sz="2000" b="1" spc="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da</a:t>
            </a:r>
            <a:r>
              <a:rPr sz="2000" b="1" spc="5" dirty="0">
                <a:solidFill>
                  <a:srgbClr val="263654"/>
                </a:solidFill>
                <a:latin typeface="Open Sans"/>
                <a:cs typeface="Open Sans"/>
              </a:rPr>
              <a:t>l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iz</a:t>
            </a:r>
            <a:r>
              <a:rPr sz="2000" b="1" spc="-10" dirty="0">
                <a:solidFill>
                  <a:srgbClr val="263654"/>
                </a:solidFill>
                <a:latin typeface="Open Sans"/>
                <a:cs typeface="Open Sans"/>
              </a:rPr>
              <a:t>z</a:t>
            </a:r>
            <a:r>
              <a:rPr sz="2000" b="1" spc="10" dirty="0">
                <a:solidFill>
                  <a:srgbClr val="263654"/>
                </a:solidFill>
                <a:latin typeface="Open Sans"/>
                <a:cs typeface="Open Sans"/>
              </a:rPr>
              <a:t>a</a:t>
            </a:r>
            <a:r>
              <a:rPr sz="2000" b="1" spc="-10" dirty="0">
                <a:solidFill>
                  <a:srgbClr val="263654"/>
                </a:solidFill>
                <a:latin typeface="Open Sans"/>
                <a:cs typeface="Open Sans"/>
              </a:rPr>
              <a:t>z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000" b="1" spc="-10" dirty="0">
                <a:solidFill>
                  <a:srgbClr val="263654"/>
                </a:solidFill>
                <a:latin typeface="Open Sans"/>
                <a:cs typeface="Open Sans"/>
              </a:rPr>
              <a:t>o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n</a:t>
            </a:r>
            <a:r>
              <a:rPr sz="2000" b="1" spc="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,	</a:t>
            </a:r>
            <a:r>
              <a:rPr sz="2000" b="1" spc="-10" dirty="0">
                <a:solidFill>
                  <a:srgbClr val="263654"/>
                </a:solidFill>
                <a:latin typeface="Open Sans"/>
                <a:cs typeface="Open Sans"/>
              </a:rPr>
              <a:t>t</a:t>
            </a:r>
            <a:r>
              <a:rPr sz="2000" b="1" spc="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r</a:t>
            </a:r>
            <a:r>
              <a:rPr sz="2000" b="1" spc="5" dirty="0">
                <a:solidFill>
                  <a:srgbClr val="263654"/>
                </a:solidFill>
                <a:latin typeface="Open Sans"/>
                <a:cs typeface="Open Sans"/>
              </a:rPr>
              <a:t>a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p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e	m</a:t>
            </a:r>
            <a:r>
              <a:rPr sz="2000" b="1" spc="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d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ic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h</a:t>
            </a:r>
            <a:r>
              <a:rPr sz="2000" b="1" spc="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,	</a:t>
            </a:r>
            <a:r>
              <a:rPr sz="2000" b="1" spc="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sig</a:t>
            </a:r>
            <a:r>
              <a:rPr sz="2000" b="1" spc="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n</a:t>
            </a:r>
            <a:r>
              <a:rPr sz="2000" b="1" spc="-10" dirty="0">
                <a:solidFill>
                  <a:srgbClr val="263654"/>
                </a:solidFill>
                <a:latin typeface="Open Sans"/>
                <a:cs typeface="Open Sans"/>
              </a:rPr>
              <a:t>z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e	fa</a:t>
            </a:r>
            <a:r>
              <a:rPr sz="2000" b="1" spc="5" dirty="0">
                <a:solidFill>
                  <a:srgbClr val="263654"/>
                </a:solidFill>
                <a:latin typeface="Open Sans"/>
                <a:cs typeface="Open Sans"/>
              </a:rPr>
              <a:t>mi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liar</a:t>
            </a:r>
            <a:r>
              <a:rPr sz="2000" b="1" spc="5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, 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pratica sportiva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ad alto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livello,</a:t>
            </a:r>
            <a:r>
              <a:rPr sz="2000" b="1" spc="-2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etc.</a:t>
            </a:r>
            <a:endParaRPr sz="2000">
              <a:latin typeface="Open Sans"/>
              <a:cs typeface="Open Sans"/>
            </a:endParaRPr>
          </a:p>
          <a:p>
            <a:pPr marL="655955" marR="745490" indent="-643890">
              <a:lnSpc>
                <a:spcPts val="1950"/>
              </a:lnSpc>
              <a:spcBef>
                <a:spcPts val="1590"/>
              </a:spcBef>
              <a:buFont typeface="OpenSymbol"/>
              <a:buChar char="❖"/>
              <a:tabLst>
                <a:tab pos="655955" algn="l"/>
                <a:tab pos="656590" algn="l"/>
              </a:tabLst>
            </a:pP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La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DDI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consente </a:t>
            </a:r>
            <a:r>
              <a:rPr sz="2000" b="1" spc="5" dirty="0">
                <a:solidFill>
                  <a:srgbClr val="263654"/>
                </a:solidFill>
                <a:latin typeface="Open Sans"/>
                <a:cs typeface="Open Sans"/>
              </a:rPr>
              <a:t>di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integrare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e arricchire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la didattica quotidiana in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presenza.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In particolare, la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DDI è uno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strumento  utile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per:</a:t>
            </a:r>
            <a:endParaRPr sz="2000">
              <a:latin typeface="Open Sans"/>
              <a:cs typeface="Open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26742" y="6267943"/>
            <a:ext cx="227965" cy="2278380"/>
          </a:xfrm>
          <a:prstGeom prst="rect">
            <a:avLst/>
          </a:prstGeom>
        </p:spPr>
        <p:txBody>
          <a:bodyPr vert="horz" wrap="square" lIns="0" tIns="1568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35"/>
              </a:spcBef>
            </a:pPr>
            <a:r>
              <a:rPr sz="2000" dirty="0">
                <a:solidFill>
                  <a:srgbClr val="263654"/>
                </a:solidFill>
                <a:latin typeface="OpenSymbol"/>
                <a:cs typeface="OpenSymbol"/>
              </a:rPr>
              <a:t>➢</a:t>
            </a:r>
            <a:endParaRPr sz="2000">
              <a:latin typeface="OpenSymbol"/>
              <a:cs typeface="OpenSymbol"/>
            </a:endParaRPr>
          </a:p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sz="2000" dirty="0">
                <a:solidFill>
                  <a:srgbClr val="263654"/>
                </a:solidFill>
                <a:latin typeface="OpenSymbol"/>
                <a:cs typeface="OpenSymbol"/>
              </a:rPr>
              <a:t>➢</a:t>
            </a:r>
            <a:endParaRPr sz="2000">
              <a:latin typeface="OpenSymbol"/>
              <a:cs typeface="OpenSymbol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sz="2000" dirty="0">
                <a:solidFill>
                  <a:srgbClr val="263654"/>
                </a:solidFill>
                <a:latin typeface="OpenSymbol"/>
                <a:cs typeface="OpenSymbol"/>
              </a:rPr>
              <a:t>➢</a:t>
            </a:r>
            <a:endParaRPr sz="2000">
              <a:latin typeface="OpenSymbol"/>
              <a:cs typeface="OpenSymbol"/>
            </a:endParaRPr>
          </a:p>
          <a:p>
            <a:pPr marL="12700">
              <a:lnSpc>
                <a:spcPct val="100000"/>
              </a:lnSpc>
              <a:spcBef>
                <a:spcPts val="1150"/>
              </a:spcBef>
            </a:pPr>
            <a:r>
              <a:rPr sz="2000" dirty="0">
                <a:solidFill>
                  <a:srgbClr val="263654"/>
                </a:solidFill>
                <a:latin typeface="OpenSymbol"/>
                <a:cs typeface="OpenSymbol"/>
              </a:rPr>
              <a:t>➢</a:t>
            </a:r>
            <a:endParaRPr sz="2000">
              <a:latin typeface="OpenSymbol"/>
              <a:cs typeface="OpenSymbol"/>
            </a:endParaRPr>
          </a:p>
          <a:p>
            <a:pPr marL="12700">
              <a:lnSpc>
                <a:spcPct val="100000"/>
              </a:lnSpc>
              <a:spcBef>
                <a:spcPts val="1150"/>
              </a:spcBef>
            </a:pPr>
            <a:r>
              <a:rPr sz="2000" dirty="0">
                <a:solidFill>
                  <a:srgbClr val="263654"/>
                </a:solidFill>
                <a:latin typeface="OpenSymbol"/>
                <a:cs typeface="OpenSymbol"/>
              </a:rPr>
              <a:t>➢</a:t>
            </a:r>
            <a:endParaRPr sz="2000">
              <a:latin typeface="OpenSymbol"/>
              <a:cs typeface="Open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66823" y="6216813"/>
            <a:ext cx="13983969" cy="2528570"/>
          </a:xfrm>
          <a:prstGeom prst="rect">
            <a:avLst/>
          </a:prstGeom>
        </p:spPr>
        <p:txBody>
          <a:bodyPr vert="horz" wrap="square" lIns="0" tIns="1581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45"/>
              </a:spcBef>
            </a:pP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Gli approfondimenti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disciplinari e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 interdisciplinari;</a:t>
            </a:r>
            <a:endParaRPr sz="2000">
              <a:latin typeface="Open Sans"/>
              <a:cs typeface="Open Sans"/>
            </a:endParaRPr>
          </a:p>
          <a:p>
            <a:pPr marL="12700" marR="5407025">
              <a:lnSpc>
                <a:spcPts val="3560"/>
              </a:lnSpc>
              <a:spcBef>
                <a:spcPts val="305"/>
              </a:spcBef>
            </a:pP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La personalizzazione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dei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percorsi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il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recupero degli apprendimenti; 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Lo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sviluppo di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competenze disciplinari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000" b="1" spc="-1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personali;</a:t>
            </a:r>
            <a:endParaRPr sz="2000">
              <a:latin typeface="Open Sans"/>
              <a:cs typeface="Open Sans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Il miglioramento dell’efficacia della didattica in rapporto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ai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diversi stili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di</a:t>
            </a:r>
            <a:r>
              <a:rPr sz="2000" b="1" spc="1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apprendimento;</a:t>
            </a:r>
            <a:endParaRPr sz="2000">
              <a:latin typeface="Open Sans"/>
              <a:cs typeface="Open Sans"/>
            </a:endParaRPr>
          </a:p>
          <a:p>
            <a:pPr marL="12700" marR="5080">
              <a:lnSpc>
                <a:spcPts val="1950"/>
              </a:lnSpc>
              <a:spcBef>
                <a:spcPts val="1585"/>
              </a:spcBef>
            </a:pP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Rispondere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alle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esigenze dettate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da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bisogni educativi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speciali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(disabilità, disturbi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specifici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dell’apprendimento,  svantaggio linguistico,</a:t>
            </a:r>
            <a:r>
              <a:rPr sz="2000" b="1" spc="-1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etc.).</a:t>
            </a:r>
            <a:endParaRPr sz="2000">
              <a:latin typeface="Open Sans"/>
              <a:cs typeface="Open San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52461" y="8937983"/>
            <a:ext cx="1090358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Per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gli approfondimenti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si rimanda al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Regolamento </a:t>
            </a:r>
            <a:r>
              <a:rPr sz="2000" b="1" dirty="0">
                <a:solidFill>
                  <a:srgbClr val="263654"/>
                </a:solidFill>
                <a:latin typeface="Open Sans"/>
                <a:cs typeface="Open Sans"/>
              </a:rPr>
              <a:t>per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la Didattica Digitale</a:t>
            </a:r>
            <a:r>
              <a:rPr sz="2000" b="1" spc="11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000" b="1" spc="-5" dirty="0">
                <a:solidFill>
                  <a:srgbClr val="263654"/>
                </a:solidFill>
                <a:latin typeface="Open Sans"/>
                <a:cs typeface="Open Sans"/>
              </a:rPr>
              <a:t>Integrata.</a:t>
            </a:r>
            <a:endParaRPr sz="2000">
              <a:latin typeface="Open Sans"/>
              <a:cs typeface="Open Sans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585622" y="500307"/>
            <a:ext cx="8671560" cy="788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Didattica Digitale</a:t>
            </a:r>
            <a:r>
              <a:rPr sz="5000" spc="-70" dirty="0"/>
              <a:t> </a:t>
            </a:r>
            <a:r>
              <a:rPr sz="5000" spc="-5" dirty="0"/>
              <a:t>Integrata</a:t>
            </a:r>
            <a:endParaRPr sz="5000"/>
          </a:p>
        </p:txBody>
      </p:sp>
      <p:grpSp>
        <p:nvGrpSpPr>
          <p:cNvPr id="10" name="object 10"/>
          <p:cNvGrpSpPr/>
          <p:nvPr/>
        </p:nvGrpSpPr>
        <p:grpSpPr>
          <a:xfrm>
            <a:off x="0" y="1285205"/>
            <a:ext cx="18288000" cy="8999855"/>
            <a:chOff x="0" y="1285205"/>
            <a:chExt cx="18288000" cy="8999855"/>
          </a:xfrm>
        </p:grpSpPr>
        <p:sp>
          <p:nvSpPr>
            <p:cNvPr id="11" name="object 11"/>
            <p:cNvSpPr/>
            <p:nvPr/>
          </p:nvSpPr>
          <p:spPr>
            <a:xfrm>
              <a:off x="0" y="1285204"/>
              <a:ext cx="18288000" cy="8999855"/>
            </a:xfrm>
            <a:custGeom>
              <a:avLst/>
              <a:gdLst/>
              <a:ahLst/>
              <a:cxnLst/>
              <a:rect l="l" t="t" r="r" b="b"/>
              <a:pathLst>
                <a:path w="18288000" h="8999855">
                  <a:moveTo>
                    <a:pt x="9180004" y="0"/>
                  </a:moveTo>
                  <a:lnTo>
                    <a:pt x="597598" y="0"/>
                  </a:lnTo>
                  <a:lnTo>
                    <a:pt x="597598" y="179997"/>
                  </a:lnTo>
                  <a:lnTo>
                    <a:pt x="9180004" y="179997"/>
                  </a:lnTo>
                  <a:lnTo>
                    <a:pt x="9180004" y="0"/>
                  </a:lnTo>
                  <a:close/>
                </a:path>
                <a:path w="18288000" h="8999855">
                  <a:moveTo>
                    <a:pt x="18287632" y="8999639"/>
                  </a:moveTo>
                  <a:lnTo>
                    <a:pt x="18287619" y="8074800"/>
                  </a:lnTo>
                  <a:lnTo>
                    <a:pt x="0" y="8074800"/>
                  </a:lnTo>
                  <a:lnTo>
                    <a:pt x="0" y="8999639"/>
                  </a:lnTo>
                  <a:lnTo>
                    <a:pt x="18287632" y="8999639"/>
                  </a:lnTo>
                  <a:close/>
                </a:path>
              </a:pathLst>
            </a:custGeom>
            <a:solidFill>
              <a:srgbClr val="4F92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415357" y="9540002"/>
              <a:ext cx="576580" cy="576580"/>
            </a:xfrm>
            <a:custGeom>
              <a:avLst/>
              <a:gdLst/>
              <a:ahLst/>
              <a:cxnLst/>
              <a:rect l="l" t="t" r="r" b="b"/>
              <a:pathLst>
                <a:path w="576580" h="576579">
                  <a:moveTo>
                    <a:pt x="576364" y="287997"/>
                  </a:moveTo>
                  <a:lnTo>
                    <a:pt x="566553" y="362745"/>
                  </a:lnTo>
                  <a:lnTo>
                    <a:pt x="537844" y="432358"/>
                  </a:lnTo>
                  <a:lnTo>
                    <a:pt x="491850" y="491850"/>
                  </a:lnTo>
                  <a:lnTo>
                    <a:pt x="432358" y="537845"/>
                  </a:lnTo>
                  <a:lnTo>
                    <a:pt x="362745" y="566553"/>
                  </a:lnTo>
                  <a:lnTo>
                    <a:pt x="287997" y="576364"/>
                  </a:lnTo>
                  <a:lnTo>
                    <a:pt x="250415" y="573888"/>
                  </a:lnTo>
                  <a:lnTo>
                    <a:pt x="177944" y="554493"/>
                  </a:lnTo>
                  <a:lnTo>
                    <a:pt x="112740" y="516703"/>
                  </a:lnTo>
                  <a:lnTo>
                    <a:pt x="59660" y="463623"/>
                  </a:lnTo>
                  <a:lnTo>
                    <a:pt x="21870" y="398413"/>
                  </a:lnTo>
                  <a:lnTo>
                    <a:pt x="2475" y="325793"/>
                  </a:lnTo>
                  <a:lnTo>
                    <a:pt x="0" y="287997"/>
                  </a:lnTo>
                  <a:lnTo>
                    <a:pt x="2475" y="250415"/>
                  </a:lnTo>
                  <a:lnTo>
                    <a:pt x="21870" y="177944"/>
                  </a:lnTo>
                  <a:lnTo>
                    <a:pt x="59660" y="112740"/>
                  </a:lnTo>
                  <a:lnTo>
                    <a:pt x="112740" y="59660"/>
                  </a:lnTo>
                  <a:lnTo>
                    <a:pt x="177944" y="21870"/>
                  </a:lnTo>
                  <a:lnTo>
                    <a:pt x="250415" y="2475"/>
                  </a:lnTo>
                  <a:lnTo>
                    <a:pt x="287997" y="0"/>
                  </a:lnTo>
                  <a:lnTo>
                    <a:pt x="325793" y="2475"/>
                  </a:lnTo>
                  <a:lnTo>
                    <a:pt x="398413" y="21870"/>
                  </a:lnTo>
                  <a:lnTo>
                    <a:pt x="463623" y="59660"/>
                  </a:lnTo>
                  <a:lnTo>
                    <a:pt x="516703" y="112740"/>
                  </a:lnTo>
                  <a:lnTo>
                    <a:pt x="554493" y="177944"/>
                  </a:lnTo>
                  <a:lnTo>
                    <a:pt x="573888" y="250415"/>
                  </a:lnTo>
                  <a:lnTo>
                    <a:pt x="576364" y="287997"/>
                  </a:lnTo>
                  <a:close/>
                </a:path>
              </a:pathLst>
            </a:custGeom>
            <a:ln w="359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5"/>
              </a:spcBef>
            </a:pPr>
            <a:fld id="{81D60167-4931-47E6-BA6A-407CBD079E47}" type="slidenum">
              <a:rPr dirty="0"/>
              <a:t>22</a:t>
            </a:fld>
            <a:endParaRPr dirty="0"/>
          </a:p>
        </p:txBody>
      </p:sp>
      <p:sp>
        <p:nvSpPr>
          <p:cNvPr id="14" name="object 1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pc="-10" dirty="0"/>
              <a:t>25/09/20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dirty="0"/>
              <a:t>IIS </a:t>
            </a:r>
            <a:r>
              <a:rPr spc="-5" dirty="0"/>
              <a:t>C. </a:t>
            </a:r>
            <a:r>
              <a:rPr spc="-10" dirty="0"/>
              <a:t>PISACANE </a:t>
            </a:r>
            <a:r>
              <a:rPr dirty="0"/>
              <a:t>-</a:t>
            </a:r>
            <a:r>
              <a:rPr spc="-50" dirty="0"/>
              <a:t> </a:t>
            </a:r>
            <a:r>
              <a:rPr spc="-5" dirty="0"/>
              <a:t>SAPRI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69022" y="3302181"/>
            <a:ext cx="18669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solidFill>
                  <a:srgbClr val="263654"/>
                </a:solidFill>
                <a:latin typeface="OpenSymbol"/>
                <a:cs typeface="OpenSymbol"/>
              </a:rPr>
              <a:t>❖</a:t>
            </a:r>
            <a:endParaRPr sz="2200">
              <a:latin typeface="OpenSymbol"/>
              <a:cs typeface="OpenSymbo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54822" y="3212968"/>
            <a:ext cx="11217910" cy="9582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9000"/>
              </a:lnSpc>
              <a:spcBef>
                <a:spcPts val="100"/>
              </a:spcBef>
              <a:tabLst>
                <a:tab pos="1488440" algn="l"/>
                <a:tab pos="2472055" algn="l"/>
                <a:tab pos="2872105" algn="l"/>
                <a:tab pos="3743960" algn="l"/>
                <a:tab pos="4884420" algn="l"/>
                <a:tab pos="5459730" algn="l"/>
                <a:tab pos="6438265" algn="l"/>
                <a:tab pos="6935470" algn="l"/>
                <a:tab pos="8334375" algn="l"/>
                <a:tab pos="8730615" algn="l"/>
                <a:tab pos="9904095" algn="l"/>
              </a:tabLst>
            </a:pP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L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’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</a:t>
            </a:r>
            <a:r>
              <a:rPr sz="2200" b="1" spc="-20" dirty="0">
                <a:solidFill>
                  <a:srgbClr val="263654"/>
                </a:solidFill>
                <a:latin typeface="Open Sans"/>
                <a:cs typeface="Open Sans"/>
              </a:rPr>
              <a:t>t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tu</a:t>
            </a:r>
            <a:r>
              <a:rPr sz="2200" b="1" spc="-20" dirty="0">
                <a:solidFill>
                  <a:srgbClr val="263654"/>
                </a:solidFill>
                <a:latin typeface="Open Sans"/>
                <a:cs typeface="Open Sans"/>
              </a:rPr>
              <a:t>t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o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,	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g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razi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	ai	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f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o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nd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	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ro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g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a</a:t>
            </a:r>
            <a:r>
              <a:rPr sz="2200" b="1" spc="-20" dirty="0">
                <a:solidFill>
                  <a:srgbClr val="263654"/>
                </a:solidFill>
                <a:latin typeface="Open Sans"/>
                <a:cs typeface="Open Sans"/>
              </a:rPr>
              <a:t>t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da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l	M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IUR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,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h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	am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p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liat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o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pr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o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p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r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dot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zion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 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informatiche.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69022" y="4601416"/>
            <a:ext cx="18669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solidFill>
                  <a:srgbClr val="263654"/>
                </a:solidFill>
                <a:latin typeface="OpenSymbol"/>
                <a:cs typeface="OpenSymbol"/>
              </a:rPr>
              <a:t>❖</a:t>
            </a:r>
            <a:endParaRPr sz="2200">
              <a:latin typeface="OpenSymbol"/>
              <a:cs typeface="Open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54822" y="4517271"/>
            <a:ext cx="8876030" cy="948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7500"/>
              </a:lnSpc>
              <a:spcBef>
                <a:spcPts val="100"/>
              </a:spcBef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L’animatore digitale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supportano docenti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studenti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per l’utilizzo  della piattaforma digitale utilizzata dalla</a:t>
            </a:r>
            <a:r>
              <a:rPr sz="2200" b="1" spc="1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Scuola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84174" y="1004662"/>
            <a:ext cx="12629515" cy="788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Strumentazione per la didattica</a:t>
            </a:r>
            <a:r>
              <a:rPr sz="5000" spc="-85" dirty="0"/>
              <a:t> </a:t>
            </a:r>
            <a:r>
              <a:rPr sz="5000" spc="-5" dirty="0"/>
              <a:t>digitale</a:t>
            </a:r>
            <a:endParaRPr sz="5000"/>
          </a:p>
        </p:txBody>
      </p:sp>
      <p:grpSp>
        <p:nvGrpSpPr>
          <p:cNvPr id="7" name="object 7"/>
          <p:cNvGrpSpPr/>
          <p:nvPr/>
        </p:nvGrpSpPr>
        <p:grpSpPr>
          <a:xfrm>
            <a:off x="0" y="1789204"/>
            <a:ext cx="18288000" cy="8495665"/>
            <a:chOff x="0" y="1789204"/>
            <a:chExt cx="18288000" cy="8495665"/>
          </a:xfrm>
        </p:grpSpPr>
        <p:sp>
          <p:nvSpPr>
            <p:cNvPr id="8" name="object 8"/>
            <p:cNvSpPr/>
            <p:nvPr/>
          </p:nvSpPr>
          <p:spPr>
            <a:xfrm>
              <a:off x="0" y="1789204"/>
              <a:ext cx="18288000" cy="8495665"/>
            </a:xfrm>
            <a:custGeom>
              <a:avLst/>
              <a:gdLst/>
              <a:ahLst/>
              <a:cxnLst/>
              <a:rect l="l" t="t" r="r" b="b"/>
              <a:pathLst>
                <a:path w="18288000" h="8495665">
                  <a:moveTo>
                    <a:pt x="13140004" y="0"/>
                  </a:moveTo>
                  <a:lnTo>
                    <a:pt x="597598" y="0"/>
                  </a:lnTo>
                  <a:lnTo>
                    <a:pt x="597598" y="179997"/>
                  </a:lnTo>
                  <a:lnTo>
                    <a:pt x="13140004" y="179997"/>
                  </a:lnTo>
                  <a:lnTo>
                    <a:pt x="13140004" y="0"/>
                  </a:lnTo>
                  <a:close/>
                </a:path>
                <a:path w="18288000" h="8495665">
                  <a:moveTo>
                    <a:pt x="18287632" y="8495640"/>
                  </a:moveTo>
                  <a:lnTo>
                    <a:pt x="18287619" y="7570800"/>
                  </a:lnTo>
                  <a:lnTo>
                    <a:pt x="0" y="7570800"/>
                  </a:lnTo>
                  <a:lnTo>
                    <a:pt x="0" y="8495640"/>
                  </a:lnTo>
                  <a:lnTo>
                    <a:pt x="18287632" y="8495640"/>
                  </a:lnTo>
                  <a:close/>
                </a:path>
              </a:pathLst>
            </a:custGeom>
            <a:solidFill>
              <a:srgbClr val="4F92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7415357" y="9540002"/>
              <a:ext cx="576580" cy="576580"/>
            </a:xfrm>
            <a:custGeom>
              <a:avLst/>
              <a:gdLst/>
              <a:ahLst/>
              <a:cxnLst/>
              <a:rect l="l" t="t" r="r" b="b"/>
              <a:pathLst>
                <a:path w="576580" h="576579">
                  <a:moveTo>
                    <a:pt x="576364" y="287997"/>
                  </a:moveTo>
                  <a:lnTo>
                    <a:pt x="566553" y="362745"/>
                  </a:lnTo>
                  <a:lnTo>
                    <a:pt x="537844" y="432358"/>
                  </a:lnTo>
                  <a:lnTo>
                    <a:pt x="491850" y="491850"/>
                  </a:lnTo>
                  <a:lnTo>
                    <a:pt x="432358" y="537845"/>
                  </a:lnTo>
                  <a:lnTo>
                    <a:pt x="362745" y="566553"/>
                  </a:lnTo>
                  <a:lnTo>
                    <a:pt x="287997" y="576364"/>
                  </a:lnTo>
                  <a:lnTo>
                    <a:pt x="250415" y="573888"/>
                  </a:lnTo>
                  <a:lnTo>
                    <a:pt x="177944" y="554493"/>
                  </a:lnTo>
                  <a:lnTo>
                    <a:pt x="112740" y="516703"/>
                  </a:lnTo>
                  <a:lnTo>
                    <a:pt x="59660" y="463623"/>
                  </a:lnTo>
                  <a:lnTo>
                    <a:pt x="21870" y="398413"/>
                  </a:lnTo>
                  <a:lnTo>
                    <a:pt x="2475" y="325793"/>
                  </a:lnTo>
                  <a:lnTo>
                    <a:pt x="0" y="287997"/>
                  </a:lnTo>
                  <a:lnTo>
                    <a:pt x="2475" y="250415"/>
                  </a:lnTo>
                  <a:lnTo>
                    <a:pt x="21870" y="177944"/>
                  </a:lnTo>
                  <a:lnTo>
                    <a:pt x="59660" y="112740"/>
                  </a:lnTo>
                  <a:lnTo>
                    <a:pt x="112740" y="59660"/>
                  </a:lnTo>
                  <a:lnTo>
                    <a:pt x="177944" y="21870"/>
                  </a:lnTo>
                  <a:lnTo>
                    <a:pt x="250415" y="2475"/>
                  </a:lnTo>
                  <a:lnTo>
                    <a:pt x="287997" y="0"/>
                  </a:lnTo>
                  <a:lnTo>
                    <a:pt x="325793" y="2475"/>
                  </a:lnTo>
                  <a:lnTo>
                    <a:pt x="398413" y="21870"/>
                  </a:lnTo>
                  <a:lnTo>
                    <a:pt x="463623" y="59660"/>
                  </a:lnTo>
                  <a:lnTo>
                    <a:pt x="516703" y="112740"/>
                  </a:lnTo>
                  <a:lnTo>
                    <a:pt x="554493" y="177944"/>
                  </a:lnTo>
                  <a:lnTo>
                    <a:pt x="573888" y="250415"/>
                  </a:lnTo>
                  <a:lnTo>
                    <a:pt x="576364" y="287997"/>
                  </a:lnTo>
                  <a:close/>
                </a:path>
              </a:pathLst>
            </a:custGeom>
            <a:ln w="359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5"/>
              </a:spcBef>
            </a:pPr>
            <a:fld id="{81D60167-4931-47E6-BA6A-407CBD079E47}" type="slidenum">
              <a:rPr dirty="0"/>
              <a:t>23</a:t>
            </a:fld>
            <a:endParaRPr dirty="0"/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pc="-10" dirty="0"/>
              <a:t>25/09/20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dirty="0"/>
              <a:t>IIS </a:t>
            </a:r>
            <a:r>
              <a:rPr spc="-5" dirty="0"/>
              <a:t>C. </a:t>
            </a:r>
            <a:r>
              <a:rPr spc="-10" dirty="0"/>
              <a:t>PISACANE </a:t>
            </a:r>
            <a:r>
              <a:rPr dirty="0"/>
              <a:t>-</a:t>
            </a:r>
            <a:r>
              <a:rPr spc="-50" dirty="0"/>
              <a:t> </a:t>
            </a:r>
            <a:r>
              <a:rPr spc="-5" dirty="0"/>
              <a:t>SAPRI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4306" y="3108862"/>
            <a:ext cx="18669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solidFill>
                  <a:srgbClr val="263654"/>
                </a:solidFill>
                <a:latin typeface="OpenSymbol"/>
                <a:cs typeface="OpenSymbol"/>
              </a:rPr>
              <a:t>❖</a:t>
            </a:r>
            <a:endParaRPr sz="2200">
              <a:latin typeface="OpenSymbol"/>
              <a:cs typeface="OpenSymbo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10106" y="3105348"/>
            <a:ext cx="11122025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3599"/>
              </a:lnSpc>
              <a:spcBef>
                <a:spcPts val="100"/>
              </a:spcBef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Gli studenti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dovranno essere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dotati del materiale didattico individuale evitando 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ogni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tipologia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di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scambio.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4306" y="4227744"/>
            <a:ext cx="18669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solidFill>
                  <a:srgbClr val="263654"/>
                </a:solidFill>
                <a:latin typeface="OpenSymbol"/>
                <a:cs typeface="OpenSymbol"/>
              </a:rPr>
              <a:t>❖</a:t>
            </a:r>
            <a:endParaRPr sz="2200">
              <a:latin typeface="OpenSymbol"/>
              <a:cs typeface="Open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10106" y="4139967"/>
            <a:ext cx="11271250" cy="1423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38800"/>
              </a:lnSpc>
              <a:spcBef>
                <a:spcPts val="105"/>
              </a:spcBef>
            </a:pP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testi delle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verifiche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potranno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essere predisposti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distribuiti agli studenti, ma la  produzione delle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fotocopie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la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distribuzione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lo scambio dei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fogli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deve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essere  effettuato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dopo igienizzazione delle mani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indossando la mascherina</a:t>
            </a:r>
            <a:r>
              <a:rPr sz="2200" b="1" spc="2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chirurgica.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84174" y="1004662"/>
            <a:ext cx="6370320" cy="788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Materiale</a:t>
            </a:r>
            <a:r>
              <a:rPr sz="5000" spc="-55" dirty="0"/>
              <a:t> </a:t>
            </a:r>
            <a:r>
              <a:rPr sz="5000" spc="-10" dirty="0"/>
              <a:t>scolastico</a:t>
            </a:r>
            <a:endParaRPr sz="5000"/>
          </a:p>
        </p:txBody>
      </p:sp>
      <p:grpSp>
        <p:nvGrpSpPr>
          <p:cNvPr id="7" name="object 7"/>
          <p:cNvGrpSpPr/>
          <p:nvPr/>
        </p:nvGrpSpPr>
        <p:grpSpPr>
          <a:xfrm>
            <a:off x="0" y="1789204"/>
            <a:ext cx="18288000" cy="8495665"/>
            <a:chOff x="0" y="1789204"/>
            <a:chExt cx="18288000" cy="8495665"/>
          </a:xfrm>
        </p:grpSpPr>
        <p:sp>
          <p:nvSpPr>
            <p:cNvPr id="8" name="object 8"/>
            <p:cNvSpPr/>
            <p:nvPr/>
          </p:nvSpPr>
          <p:spPr>
            <a:xfrm>
              <a:off x="0" y="1789204"/>
              <a:ext cx="18288000" cy="8495665"/>
            </a:xfrm>
            <a:custGeom>
              <a:avLst/>
              <a:gdLst/>
              <a:ahLst/>
              <a:cxnLst/>
              <a:rect l="l" t="t" r="r" b="b"/>
              <a:pathLst>
                <a:path w="18288000" h="8495665">
                  <a:moveTo>
                    <a:pt x="6840004" y="0"/>
                  </a:moveTo>
                  <a:lnTo>
                    <a:pt x="597598" y="0"/>
                  </a:lnTo>
                  <a:lnTo>
                    <a:pt x="597598" y="179997"/>
                  </a:lnTo>
                  <a:lnTo>
                    <a:pt x="6840004" y="179997"/>
                  </a:lnTo>
                  <a:lnTo>
                    <a:pt x="6840004" y="0"/>
                  </a:lnTo>
                  <a:close/>
                </a:path>
                <a:path w="18288000" h="8495665">
                  <a:moveTo>
                    <a:pt x="18287632" y="8495640"/>
                  </a:moveTo>
                  <a:lnTo>
                    <a:pt x="18287619" y="7570800"/>
                  </a:lnTo>
                  <a:lnTo>
                    <a:pt x="0" y="7570800"/>
                  </a:lnTo>
                  <a:lnTo>
                    <a:pt x="0" y="8495640"/>
                  </a:lnTo>
                  <a:lnTo>
                    <a:pt x="18287632" y="8495640"/>
                  </a:lnTo>
                  <a:close/>
                </a:path>
              </a:pathLst>
            </a:custGeom>
            <a:solidFill>
              <a:srgbClr val="4F92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7415357" y="9540002"/>
              <a:ext cx="576580" cy="576580"/>
            </a:xfrm>
            <a:custGeom>
              <a:avLst/>
              <a:gdLst/>
              <a:ahLst/>
              <a:cxnLst/>
              <a:rect l="l" t="t" r="r" b="b"/>
              <a:pathLst>
                <a:path w="576580" h="576579">
                  <a:moveTo>
                    <a:pt x="576364" y="287997"/>
                  </a:moveTo>
                  <a:lnTo>
                    <a:pt x="566553" y="362745"/>
                  </a:lnTo>
                  <a:lnTo>
                    <a:pt x="537844" y="432358"/>
                  </a:lnTo>
                  <a:lnTo>
                    <a:pt x="491850" y="491850"/>
                  </a:lnTo>
                  <a:lnTo>
                    <a:pt x="432358" y="537845"/>
                  </a:lnTo>
                  <a:lnTo>
                    <a:pt x="362745" y="566553"/>
                  </a:lnTo>
                  <a:lnTo>
                    <a:pt x="287997" y="576364"/>
                  </a:lnTo>
                  <a:lnTo>
                    <a:pt x="250415" y="573888"/>
                  </a:lnTo>
                  <a:lnTo>
                    <a:pt x="177944" y="554493"/>
                  </a:lnTo>
                  <a:lnTo>
                    <a:pt x="112740" y="516703"/>
                  </a:lnTo>
                  <a:lnTo>
                    <a:pt x="59660" y="463623"/>
                  </a:lnTo>
                  <a:lnTo>
                    <a:pt x="21870" y="398413"/>
                  </a:lnTo>
                  <a:lnTo>
                    <a:pt x="2475" y="325793"/>
                  </a:lnTo>
                  <a:lnTo>
                    <a:pt x="0" y="287997"/>
                  </a:lnTo>
                  <a:lnTo>
                    <a:pt x="2475" y="250415"/>
                  </a:lnTo>
                  <a:lnTo>
                    <a:pt x="21870" y="177944"/>
                  </a:lnTo>
                  <a:lnTo>
                    <a:pt x="59660" y="112740"/>
                  </a:lnTo>
                  <a:lnTo>
                    <a:pt x="112740" y="59660"/>
                  </a:lnTo>
                  <a:lnTo>
                    <a:pt x="177944" y="21870"/>
                  </a:lnTo>
                  <a:lnTo>
                    <a:pt x="250415" y="2475"/>
                  </a:lnTo>
                  <a:lnTo>
                    <a:pt x="287997" y="0"/>
                  </a:lnTo>
                  <a:lnTo>
                    <a:pt x="325793" y="2475"/>
                  </a:lnTo>
                  <a:lnTo>
                    <a:pt x="398413" y="21870"/>
                  </a:lnTo>
                  <a:lnTo>
                    <a:pt x="463623" y="59660"/>
                  </a:lnTo>
                  <a:lnTo>
                    <a:pt x="516703" y="112740"/>
                  </a:lnTo>
                  <a:lnTo>
                    <a:pt x="554493" y="177944"/>
                  </a:lnTo>
                  <a:lnTo>
                    <a:pt x="573888" y="250415"/>
                  </a:lnTo>
                  <a:lnTo>
                    <a:pt x="576364" y="287997"/>
                  </a:lnTo>
                  <a:close/>
                </a:path>
              </a:pathLst>
            </a:custGeom>
            <a:ln w="359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5"/>
              </a:spcBef>
            </a:pPr>
            <a:fld id="{81D60167-4931-47E6-BA6A-407CBD079E47}" type="slidenum">
              <a:rPr dirty="0"/>
              <a:t>24</a:t>
            </a:fld>
            <a:endParaRPr dirty="0"/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pc="-10" dirty="0"/>
              <a:t>25/09/20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dirty="0"/>
              <a:t>IIS </a:t>
            </a:r>
            <a:r>
              <a:rPr spc="-5" dirty="0"/>
              <a:t>C. </a:t>
            </a:r>
            <a:r>
              <a:rPr spc="-10" dirty="0"/>
              <a:t>PISACANE </a:t>
            </a:r>
            <a:r>
              <a:rPr dirty="0"/>
              <a:t>-</a:t>
            </a:r>
            <a:r>
              <a:rPr spc="-50" dirty="0"/>
              <a:t> </a:t>
            </a:r>
            <a:r>
              <a:rPr spc="-5" dirty="0"/>
              <a:t>SAPRI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6384" y="5547503"/>
            <a:ext cx="18669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solidFill>
                  <a:srgbClr val="263654"/>
                </a:solidFill>
                <a:latin typeface="OpenSymbol"/>
                <a:cs typeface="OpenSymbol"/>
              </a:rPr>
              <a:t>❖</a:t>
            </a:r>
            <a:endParaRPr sz="2200">
              <a:latin typeface="OpenSymbol"/>
              <a:cs typeface="OpenSymbo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021905" y="5884104"/>
            <a:ext cx="107124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docenti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42315" indent="-730250">
              <a:lnSpc>
                <a:spcPts val="2635"/>
              </a:lnSpc>
              <a:spcBef>
                <a:spcPts val="100"/>
              </a:spcBef>
              <a:buFont typeface="OpenSymbol"/>
              <a:buChar char="❖"/>
              <a:tabLst>
                <a:tab pos="742315" algn="l"/>
                <a:tab pos="742950" algn="l"/>
                <a:tab pos="6539865" algn="l"/>
              </a:tabLst>
            </a:pPr>
            <a:r>
              <a:rPr spc="-10" dirty="0"/>
              <a:t>Priorità </a:t>
            </a:r>
            <a:r>
              <a:rPr spc="-5" dirty="0"/>
              <a:t>irrinunciabile, </a:t>
            </a:r>
            <a:r>
              <a:rPr spc="-10" dirty="0"/>
              <a:t>come</a:t>
            </a:r>
            <a:r>
              <a:rPr spc="55" dirty="0"/>
              <a:t> </a:t>
            </a:r>
            <a:r>
              <a:rPr spc="-5" dirty="0"/>
              <a:t>stabilito</a:t>
            </a:r>
            <a:r>
              <a:rPr spc="15" dirty="0"/>
              <a:t> </a:t>
            </a:r>
            <a:r>
              <a:rPr spc="-5" dirty="0"/>
              <a:t>dal	DM n. </a:t>
            </a:r>
            <a:r>
              <a:rPr spc="-10" dirty="0"/>
              <a:t>39 </a:t>
            </a:r>
            <a:r>
              <a:rPr spc="-5" dirty="0"/>
              <a:t>del 26 </a:t>
            </a:r>
            <a:r>
              <a:rPr spc="-10" dirty="0"/>
              <a:t>giugno 2020, </a:t>
            </a:r>
            <a:r>
              <a:rPr spc="-5" dirty="0"/>
              <a:t>la</a:t>
            </a:r>
            <a:r>
              <a:rPr spc="30" dirty="0"/>
              <a:t> </a:t>
            </a:r>
            <a:r>
              <a:rPr spc="-10" dirty="0"/>
              <a:t>garanzia</a:t>
            </a:r>
          </a:p>
          <a:p>
            <a:pPr marL="742315">
              <a:lnSpc>
                <a:spcPts val="2635"/>
              </a:lnSpc>
              <a:tabLst>
                <a:tab pos="1568450" algn="l"/>
                <a:tab pos="2971165" algn="l"/>
                <a:tab pos="4638040" algn="l"/>
                <a:tab pos="4953000" algn="l"/>
                <a:tab pos="5989955" algn="l"/>
                <a:tab pos="6804025" algn="l"/>
                <a:tab pos="7838440" algn="l"/>
                <a:tab pos="8536940" algn="l"/>
                <a:tab pos="9194165" algn="l"/>
                <a:tab pos="10143490" algn="l"/>
                <a:tab pos="10550525" algn="l"/>
                <a:tab pos="11996420" algn="l"/>
                <a:tab pos="12698095" algn="l"/>
              </a:tabLst>
            </a:pPr>
            <a:r>
              <a:rPr spc="-5" dirty="0"/>
              <a:t>della	</a:t>
            </a:r>
            <a:r>
              <a:rPr spc="-10" dirty="0"/>
              <a:t>presenza	</a:t>
            </a:r>
            <a:r>
              <a:rPr spc="-5" dirty="0"/>
              <a:t>quotidiana	</a:t>
            </a:r>
            <a:r>
              <a:rPr dirty="0"/>
              <a:t>a	</a:t>
            </a:r>
            <a:r>
              <a:rPr spc="-5" dirty="0"/>
              <a:t>scuola	degli	alunni	DSA	</a:t>
            </a:r>
            <a:r>
              <a:rPr dirty="0"/>
              <a:t>allo	</a:t>
            </a:r>
            <a:r>
              <a:rPr spc="-5" dirty="0"/>
              <a:t>scopo	di	</a:t>
            </a:r>
            <a:r>
              <a:rPr spc="-10" dirty="0"/>
              <a:t>garantire	</a:t>
            </a:r>
            <a:r>
              <a:rPr spc="-5" dirty="0"/>
              <a:t>loro	un</a:t>
            </a:r>
          </a:p>
          <a:p>
            <a:pPr marL="742315" marR="135255">
              <a:lnSpc>
                <a:spcPct val="100000"/>
              </a:lnSpc>
            </a:pPr>
            <a:r>
              <a:rPr spc="-10" dirty="0"/>
              <a:t>maggiore coinvolgimento, </a:t>
            </a:r>
            <a:r>
              <a:rPr spc="-5" dirty="0"/>
              <a:t>una </a:t>
            </a:r>
            <a:r>
              <a:rPr spc="-10" dirty="0"/>
              <a:t>partecipazione continua </a:t>
            </a:r>
            <a:r>
              <a:rPr dirty="0"/>
              <a:t>e </a:t>
            </a:r>
            <a:r>
              <a:rPr spc="-5" dirty="0"/>
              <a:t>il supporto necessario alle loro  </a:t>
            </a:r>
            <a:r>
              <a:rPr spc="-10" dirty="0"/>
              <a:t>difficoltà.</a:t>
            </a:r>
          </a:p>
          <a:p>
            <a:pPr marL="742315" marR="66040" indent="-730250">
              <a:lnSpc>
                <a:spcPct val="99900"/>
              </a:lnSpc>
              <a:spcBef>
                <a:spcPts val="1480"/>
              </a:spcBef>
              <a:buFont typeface="OpenSymbol"/>
              <a:buChar char="❖"/>
              <a:tabLst>
                <a:tab pos="742315" algn="l"/>
                <a:tab pos="742950" algn="l"/>
                <a:tab pos="2017395" algn="l"/>
                <a:tab pos="3670935" algn="l"/>
                <a:tab pos="4284345" algn="l"/>
                <a:tab pos="5647690" algn="l"/>
                <a:tab pos="7045325" algn="l"/>
                <a:tab pos="7354570" algn="l"/>
                <a:tab pos="8176895" algn="l"/>
                <a:tab pos="9275445" algn="l"/>
                <a:tab pos="9589770" algn="l"/>
                <a:tab pos="11449050" algn="l"/>
                <a:tab pos="12734925" algn="l"/>
              </a:tabLst>
            </a:pPr>
            <a:r>
              <a:rPr spc="-5" dirty="0"/>
              <a:t>Sulla base del </a:t>
            </a:r>
            <a:r>
              <a:rPr spc="-10" dirty="0"/>
              <a:t>numero </a:t>
            </a:r>
            <a:r>
              <a:rPr spc="-5" dirty="0"/>
              <a:t>di studenti disabili, della loro distribuzione nelle classi, dei </a:t>
            </a:r>
            <a:r>
              <a:rPr spc="-10" dirty="0"/>
              <a:t>bisogni  </a:t>
            </a:r>
            <a:r>
              <a:rPr spc="-5" dirty="0"/>
              <a:t>specifici	</a:t>
            </a:r>
            <a:r>
              <a:rPr spc="-10" dirty="0"/>
              <a:t>individuati	per	</a:t>
            </a:r>
            <a:r>
              <a:rPr spc="-5" dirty="0"/>
              <a:t>ciascuno	</a:t>
            </a:r>
            <a:r>
              <a:rPr spc="-10" dirty="0"/>
              <a:t>studente	</a:t>
            </a:r>
            <a:r>
              <a:rPr dirty="0"/>
              <a:t>e	</a:t>
            </a:r>
            <a:r>
              <a:rPr spc="-5" dirty="0"/>
              <a:t>delle	risorse	</a:t>
            </a:r>
            <a:r>
              <a:rPr dirty="0"/>
              <a:t>a	</a:t>
            </a:r>
            <a:r>
              <a:rPr spc="-5" dirty="0"/>
              <a:t>disposizione	</a:t>
            </a:r>
            <a:r>
              <a:rPr spc="-10" dirty="0"/>
              <a:t>(docenti	</a:t>
            </a:r>
            <a:r>
              <a:rPr spc="-5" dirty="0"/>
              <a:t>di  </a:t>
            </a:r>
            <a:r>
              <a:rPr spc="-10" dirty="0"/>
              <a:t>sostegno </a:t>
            </a:r>
            <a:r>
              <a:rPr dirty="0"/>
              <a:t>e </a:t>
            </a:r>
            <a:r>
              <a:rPr spc="-5" dirty="0"/>
              <a:t>assistenza educativa) </a:t>
            </a:r>
            <a:r>
              <a:rPr dirty="0"/>
              <a:t>i </a:t>
            </a:r>
            <a:r>
              <a:rPr spc="-10" dirty="0"/>
              <a:t>referenti </a:t>
            </a:r>
            <a:r>
              <a:rPr spc="-5" dirty="0"/>
              <a:t>BES predisporranno un piano per </a:t>
            </a:r>
            <a:r>
              <a:rPr spc="-10" dirty="0"/>
              <a:t>garantire  </a:t>
            </a:r>
            <a:r>
              <a:rPr spc="-5" dirty="0"/>
              <a:t>la massima </a:t>
            </a:r>
            <a:r>
              <a:rPr spc="-10" dirty="0"/>
              <a:t>copertura </a:t>
            </a:r>
            <a:r>
              <a:rPr spc="-5" dirty="0"/>
              <a:t>possibile </a:t>
            </a:r>
            <a:r>
              <a:rPr spc="-10" dirty="0"/>
              <a:t>rispetto </a:t>
            </a:r>
            <a:r>
              <a:rPr dirty="0"/>
              <a:t>alle </a:t>
            </a:r>
            <a:r>
              <a:rPr spc="-5" dirty="0"/>
              <a:t>ore di didattica in</a:t>
            </a:r>
            <a:r>
              <a:rPr spc="50" dirty="0"/>
              <a:t> </a:t>
            </a:r>
            <a:r>
              <a:rPr spc="-10" dirty="0"/>
              <a:t>presenza.</a:t>
            </a:r>
          </a:p>
          <a:p>
            <a:pPr marL="742315" marR="5080">
              <a:lnSpc>
                <a:spcPct val="99800"/>
              </a:lnSpc>
              <a:spcBef>
                <a:spcPts val="1485"/>
              </a:spcBef>
              <a:tabLst>
                <a:tab pos="2256155" algn="l"/>
                <a:tab pos="3075940" algn="l"/>
                <a:tab pos="3560445" algn="l"/>
                <a:tab pos="3897629" algn="l"/>
                <a:tab pos="4646295" algn="l"/>
                <a:tab pos="5296535" algn="l"/>
                <a:tab pos="5546725" algn="l"/>
                <a:tab pos="6202680" algn="l"/>
                <a:tab pos="6571615" algn="l"/>
                <a:tab pos="7028180" algn="l"/>
                <a:tab pos="8057515" algn="l"/>
                <a:tab pos="8595995" algn="l"/>
                <a:tab pos="8822690" algn="l"/>
                <a:tab pos="9223375" algn="l"/>
                <a:tab pos="10412095" algn="l"/>
                <a:tab pos="10676890" algn="l"/>
                <a:tab pos="11849735" algn="l"/>
                <a:tab pos="12257405" algn="l"/>
                <a:tab pos="12339955" algn="l"/>
                <a:tab pos="13052425" algn="l"/>
              </a:tabLst>
            </a:pPr>
            <a:r>
              <a:rPr spc="-5" dirty="0"/>
              <a:t>Nell’allocazione	delle	</a:t>
            </a:r>
            <a:r>
              <a:rPr dirty="0"/>
              <a:t>aule	alle	</a:t>
            </a:r>
            <a:r>
              <a:rPr spc="-5" dirty="0"/>
              <a:t>classi	si	</a:t>
            </a:r>
            <a:r>
              <a:rPr dirty="0"/>
              <a:t>è	</a:t>
            </a:r>
            <a:r>
              <a:rPr spc="-5" dirty="0"/>
              <a:t>considerata	la	</a:t>
            </a:r>
            <a:r>
              <a:rPr spc="-10" dirty="0"/>
              <a:t>necessità	indotta	</a:t>
            </a:r>
            <a:r>
              <a:rPr spc="-5" dirty="0"/>
              <a:t>da		tali  stude</a:t>
            </a:r>
            <a:r>
              <a:rPr spc="-10" dirty="0"/>
              <a:t>n</a:t>
            </a:r>
            <a:r>
              <a:rPr spc="-20" dirty="0"/>
              <a:t>t</a:t>
            </a:r>
            <a:r>
              <a:rPr spc="5" dirty="0"/>
              <a:t>i</a:t>
            </a:r>
            <a:r>
              <a:rPr dirty="0"/>
              <a:t>,	</a:t>
            </a:r>
            <a:r>
              <a:rPr spc="-5" dirty="0"/>
              <a:t>n</a:t>
            </a:r>
            <a:r>
              <a:rPr spc="-15" dirty="0"/>
              <a:t>o</a:t>
            </a:r>
            <a:r>
              <a:rPr spc="-5" dirty="0"/>
              <a:t>nch</a:t>
            </a:r>
            <a:r>
              <a:rPr dirty="0"/>
              <a:t>é	</a:t>
            </a:r>
            <a:r>
              <a:rPr spc="-5" dirty="0"/>
              <a:t>indivi</a:t>
            </a:r>
            <a:r>
              <a:rPr dirty="0"/>
              <a:t>d</a:t>
            </a:r>
            <a:r>
              <a:rPr spc="-5" dirty="0"/>
              <a:t>u</a:t>
            </a:r>
            <a:r>
              <a:rPr dirty="0"/>
              <a:t>a</a:t>
            </a:r>
            <a:r>
              <a:rPr spc="-10" dirty="0"/>
              <a:t>r</a:t>
            </a:r>
            <a:r>
              <a:rPr dirty="0"/>
              <a:t>e		</a:t>
            </a:r>
            <a:r>
              <a:rPr spc="-15" dirty="0"/>
              <a:t>e</a:t>
            </a:r>
            <a:r>
              <a:rPr dirty="0"/>
              <a:t>d	</a:t>
            </a:r>
            <a:r>
              <a:rPr spc="-495" dirty="0"/>
              <a:t> </a:t>
            </a:r>
            <a:r>
              <a:rPr dirty="0"/>
              <a:t>a</a:t>
            </a:r>
            <a:r>
              <a:rPr spc="-5" dirty="0"/>
              <a:t>sseg</a:t>
            </a:r>
            <a:r>
              <a:rPr spc="-10" dirty="0"/>
              <a:t>n</a:t>
            </a:r>
            <a:r>
              <a:rPr dirty="0"/>
              <a:t>a</a:t>
            </a:r>
            <a:r>
              <a:rPr spc="-10" dirty="0"/>
              <a:t>r</a:t>
            </a:r>
            <a:r>
              <a:rPr dirty="0"/>
              <a:t>e	</a:t>
            </a:r>
            <a:r>
              <a:rPr spc="-5" dirty="0"/>
              <a:t>l</a:t>
            </a:r>
            <a:r>
              <a:rPr dirty="0"/>
              <a:t>e	</a:t>
            </a:r>
            <a:r>
              <a:rPr spc="-5" dirty="0"/>
              <a:t>p</a:t>
            </a:r>
            <a:r>
              <a:rPr spc="-15" dirty="0"/>
              <a:t>o</a:t>
            </a:r>
            <a:r>
              <a:rPr dirty="0"/>
              <a:t>s</a:t>
            </a:r>
            <a:r>
              <a:rPr spc="-5" dirty="0"/>
              <a:t>t</a:t>
            </a:r>
            <a:r>
              <a:rPr dirty="0"/>
              <a:t>a</a:t>
            </a:r>
            <a:r>
              <a:rPr spc="-5" dirty="0"/>
              <a:t>zi</a:t>
            </a:r>
            <a:r>
              <a:rPr spc="-15" dirty="0"/>
              <a:t>o</a:t>
            </a:r>
            <a:r>
              <a:rPr spc="-5" dirty="0"/>
              <a:t>n</a:t>
            </a:r>
            <a:r>
              <a:rPr dirty="0"/>
              <a:t>i	</a:t>
            </a:r>
            <a:r>
              <a:rPr spc="-5" dirty="0"/>
              <a:t>ne</a:t>
            </a:r>
            <a:r>
              <a:rPr spc="-15" dirty="0"/>
              <a:t>c</a:t>
            </a:r>
            <a:r>
              <a:rPr spc="-5" dirty="0"/>
              <a:t>e</a:t>
            </a:r>
            <a:r>
              <a:rPr spc="-10" dirty="0"/>
              <a:t>s</a:t>
            </a:r>
            <a:r>
              <a:rPr dirty="0"/>
              <a:t>sa</a:t>
            </a:r>
            <a:r>
              <a:rPr spc="-10" dirty="0"/>
              <a:t>r</a:t>
            </a:r>
            <a:r>
              <a:rPr spc="-5" dirty="0"/>
              <a:t>i</a:t>
            </a:r>
            <a:r>
              <a:rPr dirty="0"/>
              <a:t>e	</a:t>
            </a:r>
            <a:r>
              <a:rPr spc="-5" dirty="0"/>
              <a:t>pe</a:t>
            </a:r>
            <a:r>
              <a:rPr dirty="0"/>
              <a:t>r	i  </a:t>
            </a:r>
            <a:r>
              <a:rPr spc="-5" dirty="0"/>
              <a:t>aggiuntivi, </a:t>
            </a:r>
            <a:r>
              <a:rPr spc="-10" dirty="0"/>
              <a:t>sempre nel rispetto del </a:t>
            </a:r>
            <a:r>
              <a:rPr spc="-5" dirty="0"/>
              <a:t>distanziamento</a:t>
            </a:r>
            <a:r>
              <a:rPr spc="45" dirty="0"/>
              <a:t> </a:t>
            </a:r>
            <a:r>
              <a:rPr spc="-10" dirty="0"/>
              <a:t>interpersonale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36384" y="6741265"/>
            <a:ext cx="18669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solidFill>
                  <a:srgbClr val="263654"/>
                </a:solidFill>
                <a:latin typeface="OpenSymbol"/>
                <a:cs typeface="OpenSymbol"/>
              </a:rPr>
              <a:t>❖</a:t>
            </a:r>
            <a:endParaRPr sz="2200">
              <a:latin typeface="OpenSymbol"/>
              <a:cs typeface="Open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66456" y="6742344"/>
            <a:ext cx="12686030" cy="16998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Gli studenti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con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forme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di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disabilità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non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compatibili con l’uso continuativo della mascherina  sono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esonerati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dall’indossarla.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Ovviamente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saranno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definite,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caso per caso, le misure di 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prevenzione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specifiche per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docenti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per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gli studenti appartenenti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alla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stessa classe,</a:t>
            </a:r>
            <a:r>
              <a:rPr sz="2200" b="1" spc="6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in</a:t>
            </a:r>
            <a:endParaRPr sz="2200">
              <a:latin typeface="Open Sans"/>
              <a:cs typeface="Open Sans"/>
            </a:endParaRPr>
          </a:p>
          <a:p>
            <a:pPr marL="12700" marR="932180">
              <a:lnSpc>
                <a:spcPts val="2640"/>
              </a:lnSpc>
              <a:spcBef>
                <a:spcPts val="65"/>
              </a:spcBef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tal caso sarà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obbligatorio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per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docenti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ed anche per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compagni di classe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utilizzare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la  mascherina.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84174" y="1004662"/>
            <a:ext cx="10243185" cy="788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Disabilità </a:t>
            </a:r>
            <a:r>
              <a:rPr sz="5000" dirty="0"/>
              <a:t>e </a:t>
            </a:r>
            <a:r>
              <a:rPr sz="5000" spc="-10" dirty="0"/>
              <a:t>inclusione</a:t>
            </a:r>
            <a:r>
              <a:rPr sz="5000" spc="-45" dirty="0"/>
              <a:t> </a:t>
            </a:r>
            <a:r>
              <a:rPr sz="5000" spc="-10" dirty="0"/>
              <a:t>scolastica</a:t>
            </a:r>
            <a:endParaRPr sz="5000"/>
          </a:p>
        </p:txBody>
      </p:sp>
      <p:grpSp>
        <p:nvGrpSpPr>
          <p:cNvPr id="8" name="object 8"/>
          <p:cNvGrpSpPr/>
          <p:nvPr/>
        </p:nvGrpSpPr>
        <p:grpSpPr>
          <a:xfrm>
            <a:off x="0" y="1789204"/>
            <a:ext cx="18288000" cy="8495665"/>
            <a:chOff x="0" y="1789204"/>
            <a:chExt cx="18288000" cy="8495665"/>
          </a:xfrm>
        </p:grpSpPr>
        <p:sp>
          <p:nvSpPr>
            <p:cNvPr id="9" name="object 9"/>
            <p:cNvSpPr/>
            <p:nvPr/>
          </p:nvSpPr>
          <p:spPr>
            <a:xfrm>
              <a:off x="0" y="1789204"/>
              <a:ext cx="18288000" cy="8495665"/>
            </a:xfrm>
            <a:custGeom>
              <a:avLst/>
              <a:gdLst/>
              <a:ahLst/>
              <a:cxnLst/>
              <a:rect l="l" t="t" r="r" b="b"/>
              <a:pathLst>
                <a:path w="18288000" h="8495665">
                  <a:moveTo>
                    <a:pt x="10709999" y="0"/>
                  </a:moveTo>
                  <a:lnTo>
                    <a:pt x="597598" y="0"/>
                  </a:lnTo>
                  <a:lnTo>
                    <a:pt x="597598" y="179997"/>
                  </a:lnTo>
                  <a:lnTo>
                    <a:pt x="10709999" y="179997"/>
                  </a:lnTo>
                  <a:lnTo>
                    <a:pt x="10709999" y="0"/>
                  </a:lnTo>
                  <a:close/>
                </a:path>
                <a:path w="18288000" h="8495665">
                  <a:moveTo>
                    <a:pt x="18287632" y="8495640"/>
                  </a:moveTo>
                  <a:lnTo>
                    <a:pt x="18287619" y="7570800"/>
                  </a:lnTo>
                  <a:lnTo>
                    <a:pt x="0" y="7570800"/>
                  </a:lnTo>
                  <a:lnTo>
                    <a:pt x="0" y="8495640"/>
                  </a:lnTo>
                  <a:lnTo>
                    <a:pt x="18287632" y="8495640"/>
                  </a:lnTo>
                  <a:close/>
                </a:path>
              </a:pathLst>
            </a:custGeom>
            <a:solidFill>
              <a:srgbClr val="4F92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7415357" y="9540002"/>
              <a:ext cx="576580" cy="576580"/>
            </a:xfrm>
            <a:custGeom>
              <a:avLst/>
              <a:gdLst/>
              <a:ahLst/>
              <a:cxnLst/>
              <a:rect l="l" t="t" r="r" b="b"/>
              <a:pathLst>
                <a:path w="576580" h="576579">
                  <a:moveTo>
                    <a:pt x="576364" y="287997"/>
                  </a:moveTo>
                  <a:lnTo>
                    <a:pt x="566553" y="362745"/>
                  </a:lnTo>
                  <a:lnTo>
                    <a:pt x="537844" y="432358"/>
                  </a:lnTo>
                  <a:lnTo>
                    <a:pt x="491850" y="491850"/>
                  </a:lnTo>
                  <a:lnTo>
                    <a:pt x="432358" y="537845"/>
                  </a:lnTo>
                  <a:lnTo>
                    <a:pt x="362745" y="566553"/>
                  </a:lnTo>
                  <a:lnTo>
                    <a:pt x="287997" y="576364"/>
                  </a:lnTo>
                  <a:lnTo>
                    <a:pt x="250415" y="573888"/>
                  </a:lnTo>
                  <a:lnTo>
                    <a:pt x="177944" y="554493"/>
                  </a:lnTo>
                  <a:lnTo>
                    <a:pt x="112740" y="516703"/>
                  </a:lnTo>
                  <a:lnTo>
                    <a:pt x="59660" y="463623"/>
                  </a:lnTo>
                  <a:lnTo>
                    <a:pt x="21870" y="398413"/>
                  </a:lnTo>
                  <a:lnTo>
                    <a:pt x="2475" y="325793"/>
                  </a:lnTo>
                  <a:lnTo>
                    <a:pt x="0" y="287997"/>
                  </a:lnTo>
                  <a:lnTo>
                    <a:pt x="2475" y="250415"/>
                  </a:lnTo>
                  <a:lnTo>
                    <a:pt x="21870" y="177944"/>
                  </a:lnTo>
                  <a:lnTo>
                    <a:pt x="59660" y="112740"/>
                  </a:lnTo>
                  <a:lnTo>
                    <a:pt x="112740" y="59660"/>
                  </a:lnTo>
                  <a:lnTo>
                    <a:pt x="177944" y="21870"/>
                  </a:lnTo>
                  <a:lnTo>
                    <a:pt x="250415" y="2475"/>
                  </a:lnTo>
                  <a:lnTo>
                    <a:pt x="287997" y="0"/>
                  </a:lnTo>
                  <a:lnTo>
                    <a:pt x="325793" y="2475"/>
                  </a:lnTo>
                  <a:lnTo>
                    <a:pt x="398413" y="21870"/>
                  </a:lnTo>
                  <a:lnTo>
                    <a:pt x="463623" y="59660"/>
                  </a:lnTo>
                  <a:lnTo>
                    <a:pt x="516703" y="112740"/>
                  </a:lnTo>
                  <a:lnTo>
                    <a:pt x="554493" y="177944"/>
                  </a:lnTo>
                  <a:lnTo>
                    <a:pt x="573888" y="250415"/>
                  </a:lnTo>
                  <a:lnTo>
                    <a:pt x="576364" y="287997"/>
                  </a:lnTo>
                  <a:close/>
                </a:path>
              </a:pathLst>
            </a:custGeom>
            <a:ln w="359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5"/>
              </a:spcBef>
            </a:pPr>
            <a:fld id="{81D60167-4931-47E6-BA6A-407CBD079E47}" type="slidenum">
              <a:rPr dirty="0"/>
              <a:t>25</a:t>
            </a:fld>
            <a:endParaRPr dirty="0"/>
          </a:p>
        </p:txBody>
      </p:sp>
      <p:sp>
        <p:nvSpPr>
          <p:cNvPr id="12" name="object 1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pc="-10" dirty="0"/>
              <a:t>25/09/20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dirty="0"/>
              <a:t>IIS </a:t>
            </a:r>
            <a:r>
              <a:rPr spc="-5" dirty="0"/>
              <a:t>C. </a:t>
            </a:r>
            <a:r>
              <a:rPr spc="-10" dirty="0"/>
              <a:t>PISACANE </a:t>
            </a:r>
            <a:r>
              <a:rPr dirty="0"/>
              <a:t>-</a:t>
            </a:r>
            <a:r>
              <a:rPr spc="-50" dirty="0"/>
              <a:t> </a:t>
            </a:r>
            <a:r>
              <a:rPr spc="-5" dirty="0"/>
              <a:t>SAPRI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38821" y="4009310"/>
            <a:ext cx="11101070" cy="9582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9000"/>
              </a:lnSpc>
              <a:spcBef>
                <a:spcPts val="100"/>
              </a:spcBef>
              <a:tabLst>
                <a:tab pos="531495" algn="l"/>
                <a:tab pos="1776095" algn="l"/>
                <a:tab pos="2146300" algn="l"/>
                <a:tab pos="4001135" algn="l"/>
                <a:tab pos="5297805" algn="l"/>
                <a:tab pos="6448425" algn="l"/>
                <a:tab pos="7736205" algn="l"/>
                <a:tab pos="8312784" algn="l"/>
                <a:tab pos="10304145" algn="l"/>
                <a:tab pos="10917555" algn="l"/>
              </a:tabLst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Gl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inc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o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ntr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svol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g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r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a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nn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o	s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cond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o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q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u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nt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o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r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evi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t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o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da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l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R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golamen</a:t>
            </a:r>
            <a:r>
              <a:rPr sz="2200" b="1" spc="-20" dirty="0">
                <a:solidFill>
                  <a:srgbClr val="263654"/>
                </a:solidFill>
                <a:latin typeface="Open Sans"/>
                <a:cs typeface="Open Sans"/>
              </a:rPr>
              <a:t>t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o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pe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r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il  funzionamento Organi Collegiali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</a:t>
            </a:r>
            <a:r>
              <a:rPr sz="2200" b="1" spc="1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distanza.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38821" y="5132142"/>
            <a:ext cx="11516360" cy="2076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2069">
              <a:lnSpc>
                <a:spcPct val="138600"/>
              </a:lnSpc>
              <a:spcBef>
                <a:spcPts val="100"/>
              </a:spcBef>
              <a:tabLst>
                <a:tab pos="478790" algn="l"/>
                <a:tab pos="2099310" algn="l"/>
                <a:tab pos="3507740" algn="l"/>
                <a:tab pos="4322445" algn="l"/>
                <a:tab pos="5640070" algn="l"/>
                <a:tab pos="5950585" algn="l"/>
                <a:tab pos="6522084" algn="l"/>
                <a:tab pos="8773160" algn="l"/>
                <a:tab pos="10201275" algn="l"/>
                <a:tab pos="11186160" algn="l"/>
              </a:tabLst>
            </a:pP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L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	as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mb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l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’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</a:t>
            </a:r>
            <a:r>
              <a:rPr sz="2200" b="1" spc="-20" dirty="0">
                <a:solidFill>
                  <a:srgbClr val="263654"/>
                </a:solidFill>
                <a:latin typeface="Open Sans"/>
                <a:cs typeface="Open Sans"/>
              </a:rPr>
              <a:t>t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tu</a:t>
            </a:r>
            <a:r>
              <a:rPr sz="2200" b="1" spc="-20" dirty="0">
                <a:solidFill>
                  <a:srgbClr val="263654"/>
                </a:solidFill>
                <a:latin typeface="Open Sans"/>
                <a:cs typeface="Open Sans"/>
              </a:rPr>
              <a:t>t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o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de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g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l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stude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n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t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	e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de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rappr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s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nt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nt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	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v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r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rann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o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svolt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	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n 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modalità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distanza.</a:t>
            </a:r>
            <a:endParaRPr sz="2200">
              <a:latin typeface="Open Sans"/>
              <a:cs typeface="Open Sans"/>
            </a:endParaRPr>
          </a:p>
          <a:p>
            <a:pPr marL="12700" marR="5080">
              <a:lnSpc>
                <a:spcPct val="139000"/>
              </a:lnSpc>
              <a:spcBef>
                <a:spcPts val="1490"/>
              </a:spcBef>
            </a:pP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Incontri con esperti, con esponenti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del mondo del lavoro, artisti, ecc se rivolti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più  classi saranno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svolti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</a:t>
            </a:r>
            <a:r>
              <a:rPr sz="2200" b="1" spc="3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distanza.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84174" y="1004662"/>
            <a:ext cx="9267825" cy="788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Assemblee, </a:t>
            </a:r>
            <a:r>
              <a:rPr sz="5000" spc="-10" dirty="0"/>
              <a:t>riunioni</a:t>
            </a:r>
            <a:r>
              <a:rPr sz="5000" spc="-25" dirty="0"/>
              <a:t> </a:t>
            </a:r>
            <a:r>
              <a:rPr sz="5000" spc="-10" dirty="0"/>
              <a:t>collegiali</a:t>
            </a:r>
            <a:endParaRPr sz="5000"/>
          </a:p>
        </p:txBody>
      </p:sp>
      <p:grpSp>
        <p:nvGrpSpPr>
          <p:cNvPr id="5" name="object 5"/>
          <p:cNvGrpSpPr/>
          <p:nvPr/>
        </p:nvGrpSpPr>
        <p:grpSpPr>
          <a:xfrm>
            <a:off x="0" y="1789204"/>
            <a:ext cx="18288000" cy="8495665"/>
            <a:chOff x="0" y="1789204"/>
            <a:chExt cx="18288000" cy="8495665"/>
          </a:xfrm>
        </p:grpSpPr>
        <p:sp>
          <p:nvSpPr>
            <p:cNvPr id="6" name="object 6"/>
            <p:cNvSpPr/>
            <p:nvPr/>
          </p:nvSpPr>
          <p:spPr>
            <a:xfrm>
              <a:off x="0" y="1789204"/>
              <a:ext cx="18288000" cy="8495665"/>
            </a:xfrm>
            <a:custGeom>
              <a:avLst/>
              <a:gdLst/>
              <a:ahLst/>
              <a:cxnLst/>
              <a:rect l="l" t="t" r="r" b="b"/>
              <a:pathLst>
                <a:path w="18288000" h="8495665">
                  <a:moveTo>
                    <a:pt x="9957244" y="0"/>
                  </a:moveTo>
                  <a:lnTo>
                    <a:pt x="597242" y="0"/>
                  </a:lnTo>
                  <a:lnTo>
                    <a:pt x="597242" y="179997"/>
                  </a:lnTo>
                  <a:lnTo>
                    <a:pt x="9957244" y="179997"/>
                  </a:lnTo>
                  <a:lnTo>
                    <a:pt x="9957244" y="0"/>
                  </a:lnTo>
                  <a:close/>
                </a:path>
                <a:path w="18288000" h="8495665">
                  <a:moveTo>
                    <a:pt x="18287632" y="8495640"/>
                  </a:moveTo>
                  <a:lnTo>
                    <a:pt x="18287619" y="7570800"/>
                  </a:lnTo>
                  <a:lnTo>
                    <a:pt x="0" y="7570800"/>
                  </a:lnTo>
                  <a:lnTo>
                    <a:pt x="0" y="8495640"/>
                  </a:lnTo>
                  <a:lnTo>
                    <a:pt x="18287632" y="8495640"/>
                  </a:lnTo>
                  <a:close/>
                </a:path>
              </a:pathLst>
            </a:custGeom>
            <a:solidFill>
              <a:srgbClr val="4F92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7415357" y="9540002"/>
              <a:ext cx="576580" cy="576580"/>
            </a:xfrm>
            <a:custGeom>
              <a:avLst/>
              <a:gdLst/>
              <a:ahLst/>
              <a:cxnLst/>
              <a:rect l="l" t="t" r="r" b="b"/>
              <a:pathLst>
                <a:path w="576580" h="576579">
                  <a:moveTo>
                    <a:pt x="576364" y="287997"/>
                  </a:moveTo>
                  <a:lnTo>
                    <a:pt x="566553" y="362745"/>
                  </a:lnTo>
                  <a:lnTo>
                    <a:pt x="537844" y="432358"/>
                  </a:lnTo>
                  <a:lnTo>
                    <a:pt x="491850" y="491850"/>
                  </a:lnTo>
                  <a:lnTo>
                    <a:pt x="432358" y="537845"/>
                  </a:lnTo>
                  <a:lnTo>
                    <a:pt x="362745" y="566553"/>
                  </a:lnTo>
                  <a:lnTo>
                    <a:pt x="287997" y="576364"/>
                  </a:lnTo>
                  <a:lnTo>
                    <a:pt x="250415" y="573888"/>
                  </a:lnTo>
                  <a:lnTo>
                    <a:pt x="177944" y="554493"/>
                  </a:lnTo>
                  <a:lnTo>
                    <a:pt x="112740" y="516703"/>
                  </a:lnTo>
                  <a:lnTo>
                    <a:pt x="59660" y="463623"/>
                  </a:lnTo>
                  <a:lnTo>
                    <a:pt x="21870" y="398413"/>
                  </a:lnTo>
                  <a:lnTo>
                    <a:pt x="2475" y="325793"/>
                  </a:lnTo>
                  <a:lnTo>
                    <a:pt x="0" y="287997"/>
                  </a:lnTo>
                  <a:lnTo>
                    <a:pt x="2475" y="250415"/>
                  </a:lnTo>
                  <a:lnTo>
                    <a:pt x="21870" y="177944"/>
                  </a:lnTo>
                  <a:lnTo>
                    <a:pt x="59660" y="112740"/>
                  </a:lnTo>
                  <a:lnTo>
                    <a:pt x="112740" y="59660"/>
                  </a:lnTo>
                  <a:lnTo>
                    <a:pt x="177944" y="21870"/>
                  </a:lnTo>
                  <a:lnTo>
                    <a:pt x="250415" y="2475"/>
                  </a:lnTo>
                  <a:lnTo>
                    <a:pt x="287997" y="0"/>
                  </a:lnTo>
                  <a:lnTo>
                    <a:pt x="325793" y="2475"/>
                  </a:lnTo>
                  <a:lnTo>
                    <a:pt x="398413" y="21870"/>
                  </a:lnTo>
                  <a:lnTo>
                    <a:pt x="463623" y="59660"/>
                  </a:lnTo>
                  <a:lnTo>
                    <a:pt x="516703" y="112740"/>
                  </a:lnTo>
                  <a:lnTo>
                    <a:pt x="554493" y="177944"/>
                  </a:lnTo>
                  <a:lnTo>
                    <a:pt x="573888" y="250415"/>
                  </a:lnTo>
                  <a:lnTo>
                    <a:pt x="576364" y="287997"/>
                  </a:lnTo>
                  <a:close/>
                </a:path>
              </a:pathLst>
            </a:custGeom>
            <a:ln w="359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64095" y="2888966"/>
            <a:ext cx="9951720" cy="9582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87400" marR="5080" indent="-775335">
              <a:lnSpc>
                <a:spcPct val="139000"/>
              </a:lnSpc>
              <a:spcBef>
                <a:spcPts val="100"/>
              </a:spcBef>
              <a:buClr>
                <a:srgbClr val="FFFFFF"/>
              </a:buClr>
              <a:buSzPct val="109090"/>
              <a:buFont typeface="OpenSymbol"/>
              <a:buChar char="❖"/>
              <a:tabLst>
                <a:tab pos="786765" algn="l"/>
                <a:tab pos="788035" algn="l"/>
                <a:tab pos="1306195" algn="l"/>
                <a:tab pos="2550795" algn="l"/>
                <a:tab pos="3196590" algn="l"/>
                <a:tab pos="3930015" algn="l"/>
                <a:tab pos="5687695" algn="l"/>
                <a:tab pos="6002020" algn="l"/>
                <a:tab pos="7325359" algn="l"/>
                <a:tab pos="7739380" algn="l"/>
              </a:tabLst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Gli	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incontri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collegiali	avverranno	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distanza	in	modalità</a:t>
            </a:r>
            <a:r>
              <a:rPr sz="2200" b="1" spc="-8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online 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al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fine</a:t>
            </a:r>
            <a:r>
              <a:rPr sz="2200" b="1" spc="1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</a:t>
            </a:r>
            <a:r>
              <a:rPr sz="2200" b="1" spc="1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evitare	assembramenti.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5"/>
              </a:spcBef>
            </a:pPr>
            <a:fld id="{81D60167-4931-47E6-BA6A-407CBD079E47}" type="slidenum">
              <a:rPr dirty="0"/>
              <a:t>26</a:t>
            </a:fld>
            <a:endParaRPr dirty="0"/>
          </a:p>
        </p:txBody>
      </p:sp>
      <p:sp>
        <p:nvSpPr>
          <p:cNvPr id="13" name="object 1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pc="-10" dirty="0"/>
              <a:t>25/09/20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dirty="0"/>
              <a:t>IIS </a:t>
            </a:r>
            <a:r>
              <a:rPr spc="-5" dirty="0"/>
              <a:t>C. </a:t>
            </a:r>
            <a:r>
              <a:rPr spc="-10" dirty="0"/>
              <a:t>PISACANE </a:t>
            </a:r>
            <a:r>
              <a:rPr dirty="0"/>
              <a:t>-</a:t>
            </a:r>
            <a:r>
              <a:rPr spc="-50" dirty="0"/>
              <a:t> </a:t>
            </a:r>
            <a:r>
              <a:rPr spc="-5" dirty="0"/>
              <a:t>SAPRI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664095" y="4099588"/>
            <a:ext cx="20129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OpenSymbol"/>
                <a:cs typeface="OpenSymbol"/>
              </a:rPr>
              <a:t>❖</a:t>
            </a:r>
            <a:endParaRPr sz="2400">
              <a:latin typeface="OpenSymbol"/>
              <a:cs typeface="Open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4095" y="5251224"/>
            <a:ext cx="20129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OpenSymbol"/>
                <a:cs typeface="OpenSymbol"/>
              </a:rPr>
              <a:t>❖</a:t>
            </a:r>
            <a:endParaRPr sz="2400">
              <a:latin typeface="OpenSymbol"/>
              <a:cs typeface="Open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64095" y="6331944"/>
            <a:ext cx="20129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OpenSymbol"/>
                <a:cs typeface="OpenSymbol"/>
              </a:rPr>
              <a:t>❖</a:t>
            </a:r>
            <a:endParaRPr sz="2400">
              <a:latin typeface="OpenSymbol"/>
              <a:cs typeface="OpenSymbo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26095" y="3165021"/>
            <a:ext cx="12241530" cy="4378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L’Istituto ha nominato un Covid Manager nella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persona</a:t>
            </a:r>
            <a:r>
              <a:rPr sz="2200" b="1" spc="3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dell’RSSPP</a:t>
            </a:r>
            <a:endParaRPr sz="2200">
              <a:latin typeface="Open Sans"/>
              <a:cs typeface="Open Sans"/>
            </a:endParaRPr>
          </a:p>
          <a:p>
            <a:pPr marL="12700" marR="1320800">
              <a:lnSpc>
                <a:spcPct val="138800"/>
              </a:lnSpc>
              <a:spcBef>
                <a:spcPts val="1480"/>
              </a:spcBef>
              <a:tabLst>
                <a:tab pos="2710180" algn="l"/>
                <a:tab pos="9484360" algn="l"/>
              </a:tabLst>
            </a:pP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Referenti</a:t>
            </a:r>
            <a:r>
              <a:rPr sz="2200" b="1" spc="1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Covid-19	per ciascun plesso scolastico</a:t>
            </a:r>
            <a:r>
              <a:rPr sz="2200" b="1" spc="1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che applicheranno	quanto  indicato nel rapporto ISS COVID 19 numero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58/2020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 concerto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con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il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Dirigente 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Scolastico.</a:t>
            </a:r>
            <a:endParaRPr sz="2200">
              <a:latin typeface="Open Sans"/>
              <a:cs typeface="Open Sans"/>
            </a:endParaRPr>
          </a:p>
          <a:p>
            <a:pPr marL="12700" marR="5080">
              <a:lnSpc>
                <a:spcPct val="138800"/>
              </a:lnSpc>
              <a:spcBef>
                <a:spcPts val="1500"/>
              </a:spcBef>
              <a:tabLst>
                <a:tab pos="2066925" algn="l"/>
                <a:tab pos="2204085" algn="l"/>
                <a:tab pos="2691765" algn="l"/>
                <a:tab pos="2860675" algn="l"/>
                <a:tab pos="3766185" algn="l"/>
                <a:tab pos="4928235" algn="l"/>
                <a:tab pos="5466715" algn="l"/>
                <a:tab pos="5583555" algn="l"/>
                <a:tab pos="6221095" algn="l"/>
                <a:tab pos="6745605" algn="l"/>
                <a:tab pos="7106284" algn="l"/>
                <a:tab pos="7695565" algn="l"/>
                <a:tab pos="8930005" algn="l"/>
                <a:tab pos="9102725" algn="l"/>
                <a:tab pos="9657715" algn="l"/>
                <a:tab pos="10029825" algn="l"/>
                <a:tab pos="10730865" algn="l"/>
              </a:tabLst>
            </a:pP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componenti del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SPP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cureranno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la vigilanza sull’applicazione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la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verifica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delle regole 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d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l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pr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o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toc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o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l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o	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re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g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olament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z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o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co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n	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l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	pa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r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tecipazion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	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dell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	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r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a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ppr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se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n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t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nz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Sindacali,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del	RLS,		degli	ASSPP,	dei		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referenti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	plesso,	del	DSGA,	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del</a:t>
            </a:r>
            <a:endParaRPr sz="2200">
              <a:latin typeface="Open Sans"/>
              <a:cs typeface="Open Sans"/>
            </a:endParaRPr>
          </a:p>
          <a:p>
            <a:pPr marL="12700" marR="720090">
              <a:lnSpc>
                <a:spcPct val="113700"/>
              </a:lnSpc>
              <a:spcBef>
                <a:spcPts val="670"/>
              </a:spcBef>
            </a:pP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referente per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la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comunicazione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per tutte le attività di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prevenzione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contenimento 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Covid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del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D.S.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84174" y="1004662"/>
            <a:ext cx="10841355" cy="788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Verifica delle regole del</a:t>
            </a:r>
            <a:r>
              <a:rPr sz="5000" spc="-55" dirty="0"/>
              <a:t> </a:t>
            </a:r>
            <a:r>
              <a:rPr sz="5000" spc="-10" dirty="0"/>
              <a:t>protocollo</a:t>
            </a:r>
            <a:endParaRPr sz="5000"/>
          </a:p>
        </p:txBody>
      </p:sp>
      <p:sp>
        <p:nvSpPr>
          <p:cNvPr id="4" name="object 4"/>
          <p:cNvSpPr txBox="1"/>
          <p:nvPr/>
        </p:nvSpPr>
        <p:spPr>
          <a:xfrm>
            <a:off x="807745" y="3091234"/>
            <a:ext cx="20129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OpenSymbol"/>
                <a:cs typeface="OpenSymbol"/>
              </a:rPr>
              <a:t>❖</a:t>
            </a:r>
            <a:endParaRPr sz="2400">
              <a:latin typeface="OpenSymbol"/>
              <a:cs typeface="Open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07745" y="3774506"/>
            <a:ext cx="20129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OpenSymbol"/>
                <a:cs typeface="OpenSymbol"/>
              </a:rPr>
              <a:t>❖</a:t>
            </a:r>
            <a:endParaRPr sz="2400">
              <a:latin typeface="OpenSymbol"/>
              <a:cs typeface="Open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07745" y="5359225"/>
            <a:ext cx="20129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OpenSymbol"/>
                <a:cs typeface="OpenSymbol"/>
              </a:rPr>
              <a:t>❖</a:t>
            </a:r>
            <a:endParaRPr sz="2400">
              <a:latin typeface="OpenSymbol"/>
              <a:cs typeface="OpenSymbo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0" y="1789204"/>
            <a:ext cx="18288000" cy="8495665"/>
            <a:chOff x="0" y="1789204"/>
            <a:chExt cx="18288000" cy="8495665"/>
          </a:xfrm>
        </p:grpSpPr>
        <p:sp>
          <p:nvSpPr>
            <p:cNvPr id="8" name="object 8"/>
            <p:cNvSpPr/>
            <p:nvPr/>
          </p:nvSpPr>
          <p:spPr>
            <a:xfrm>
              <a:off x="0" y="1789204"/>
              <a:ext cx="18288000" cy="8495665"/>
            </a:xfrm>
            <a:custGeom>
              <a:avLst/>
              <a:gdLst/>
              <a:ahLst/>
              <a:cxnLst/>
              <a:rect l="l" t="t" r="r" b="b"/>
              <a:pathLst>
                <a:path w="18288000" h="8495665">
                  <a:moveTo>
                    <a:pt x="11396878" y="0"/>
                  </a:moveTo>
                  <a:lnTo>
                    <a:pt x="596874" y="0"/>
                  </a:lnTo>
                  <a:lnTo>
                    <a:pt x="596874" y="179997"/>
                  </a:lnTo>
                  <a:lnTo>
                    <a:pt x="11396878" y="179997"/>
                  </a:lnTo>
                  <a:lnTo>
                    <a:pt x="11396878" y="0"/>
                  </a:lnTo>
                  <a:close/>
                </a:path>
                <a:path w="18288000" h="8495665">
                  <a:moveTo>
                    <a:pt x="18287632" y="8495640"/>
                  </a:moveTo>
                  <a:lnTo>
                    <a:pt x="18287619" y="7570800"/>
                  </a:lnTo>
                  <a:lnTo>
                    <a:pt x="0" y="7570800"/>
                  </a:lnTo>
                  <a:lnTo>
                    <a:pt x="0" y="8495640"/>
                  </a:lnTo>
                  <a:lnTo>
                    <a:pt x="18287632" y="8495640"/>
                  </a:lnTo>
                  <a:close/>
                </a:path>
              </a:pathLst>
            </a:custGeom>
            <a:solidFill>
              <a:srgbClr val="4F92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7415357" y="9540002"/>
              <a:ext cx="576580" cy="576580"/>
            </a:xfrm>
            <a:custGeom>
              <a:avLst/>
              <a:gdLst/>
              <a:ahLst/>
              <a:cxnLst/>
              <a:rect l="l" t="t" r="r" b="b"/>
              <a:pathLst>
                <a:path w="576580" h="576579">
                  <a:moveTo>
                    <a:pt x="576364" y="287997"/>
                  </a:moveTo>
                  <a:lnTo>
                    <a:pt x="566553" y="362745"/>
                  </a:lnTo>
                  <a:lnTo>
                    <a:pt x="537844" y="432358"/>
                  </a:lnTo>
                  <a:lnTo>
                    <a:pt x="491850" y="491850"/>
                  </a:lnTo>
                  <a:lnTo>
                    <a:pt x="432358" y="537845"/>
                  </a:lnTo>
                  <a:lnTo>
                    <a:pt x="362745" y="566553"/>
                  </a:lnTo>
                  <a:lnTo>
                    <a:pt x="287997" y="576364"/>
                  </a:lnTo>
                  <a:lnTo>
                    <a:pt x="250415" y="573888"/>
                  </a:lnTo>
                  <a:lnTo>
                    <a:pt x="177944" y="554493"/>
                  </a:lnTo>
                  <a:lnTo>
                    <a:pt x="112740" y="516703"/>
                  </a:lnTo>
                  <a:lnTo>
                    <a:pt x="59660" y="463623"/>
                  </a:lnTo>
                  <a:lnTo>
                    <a:pt x="21870" y="398413"/>
                  </a:lnTo>
                  <a:lnTo>
                    <a:pt x="2475" y="325793"/>
                  </a:lnTo>
                  <a:lnTo>
                    <a:pt x="0" y="287997"/>
                  </a:lnTo>
                  <a:lnTo>
                    <a:pt x="2475" y="250415"/>
                  </a:lnTo>
                  <a:lnTo>
                    <a:pt x="21870" y="177944"/>
                  </a:lnTo>
                  <a:lnTo>
                    <a:pt x="59660" y="112740"/>
                  </a:lnTo>
                  <a:lnTo>
                    <a:pt x="112740" y="59660"/>
                  </a:lnTo>
                  <a:lnTo>
                    <a:pt x="177944" y="21870"/>
                  </a:lnTo>
                  <a:lnTo>
                    <a:pt x="250415" y="2475"/>
                  </a:lnTo>
                  <a:lnTo>
                    <a:pt x="287997" y="0"/>
                  </a:lnTo>
                  <a:lnTo>
                    <a:pt x="325793" y="2475"/>
                  </a:lnTo>
                  <a:lnTo>
                    <a:pt x="398413" y="21870"/>
                  </a:lnTo>
                  <a:lnTo>
                    <a:pt x="463623" y="59660"/>
                  </a:lnTo>
                  <a:lnTo>
                    <a:pt x="516703" y="112740"/>
                  </a:lnTo>
                  <a:lnTo>
                    <a:pt x="554493" y="177944"/>
                  </a:lnTo>
                  <a:lnTo>
                    <a:pt x="573888" y="250415"/>
                  </a:lnTo>
                  <a:lnTo>
                    <a:pt x="576364" y="287997"/>
                  </a:lnTo>
                  <a:close/>
                </a:path>
              </a:pathLst>
            </a:custGeom>
            <a:ln w="359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5"/>
              </a:spcBef>
            </a:pPr>
            <a:fld id="{81D60167-4931-47E6-BA6A-407CBD079E47}" type="slidenum">
              <a:rPr dirty="0"/>
              <a:t>27</a:t>
            </a:fld>
            <a:endParaRPr dirty="0"/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pc="-10" dirty="0"/>
              <a:t>25/09/20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dirty="0"/>
              <a:t>IIS </a:t>
            </a:r>
            <a:r>
              <a:rPr spc="-5" dirty="0"/>
              <a:t>C. </a:t>
            </a:r>
            <a:r>
              <a:rPr spc="-10" dirty="0"/>
              <a:t>PISACANE </a:t>
            </a:r>
            <a:r>
              <a:rPr dirty="0"/>
              <a:t>-</a:t>
            </a:r>
            <a:r>
              <a:rPr spc="-50" dirty="0"/>
              <a:t> </a:t>
            </a:r>
            <a:r>
              <a:rPr spc="-5" dirty="0"/>
              <a:t>SAPRI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"/>
            <a:ext cx="18288000" cy="9360535"/>
          </a:xfrm>
          <a:custGeom>
            <a:avLst/>
            <a:gdLst/>
            <a:ahLst/>
            <a:cxnLst/>
            <a:rect l="l" t="t" r="r" b="b"/>
            <a:pathLst>
              <a:path w="18288000" h="9360535">
                <a:moveTo>
                  <a:pt x="0" y="9360001"/>
                </a:moveTo>
                <a:lnTo>
                  <a:pt x="18288000" y="9360001"/>
                </a:lnTo>
                <a:lnTo>
                  <a:pt x="18288000" y="0"/>
                </a:lnTo>
                <a:lnTo>
                  <a:pt x="0" y="0"/>
                </a:lnTo>
                <a:lnTo>
                  <a:pt x="0" y="9360001"/>
                </a:lnTo>
                <a:close/>
              </a:path>
            </a:pathLst>
          </a:custGeom>
          <a:solidFill>
            <a:srgbClr val="DCE7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10284844"/>
            <a:ext cx="18288000" cy="2540"/>
          </a:xfrm>
          <a:custGeom>
            <a:avLst/>
            <a:gdLst/>
            <a:ahLst/>
            <a:cxnLst/>
            <a:rect l="l" t="t" r="r" b="b"/>
            <a:pathLst>
              <a:path w="18288000" h="2540">
                <a:moveTo>
                  <a:pt x="0" y="2159"/>
                </a:moveTo>
                <a:lnTo>
                  <a:pt x="18288000" y="2159"/>
                </a:lnTo>
                <a:lnTo>
                  <a:pt x="18288000" y="0"/>
                </a:lnTo>
                <a:lnTo>
                  <a:pt x="0" y="0"/>
                </a:lnTo>
                <a:lnTo>
                  <a:pt x="0" y="2159"/>
                </a:lnTo>
                <a:close/>
              </a:path>
            </a:pathLst>
          </a:custGeom>
          <a:solidFill>
            <a:srgbClr val="DCE7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16521" y="3201838"/>
            <a:ext cx="3312160" cy="162560"/>
          </a:xfrm>
          <a:custGeom>
            <a:avLst/>
            <a:gdLst/>
            <a:ahLst/>
            <a:cxnLst/>
            <a:rect l="l" t="t" r="r" b="b"/>
            <a:pathLst>
              <a:path w="3312160" h="162560">
                <a:moveTo>
                  <a:pt x="3311994" y="0"/>
                </a:moveTo>
                <a:lnTo>
                  <a:pt x="0" y="0"/>
                </a:lnTo>
                <a:lnTo>
                  <a:pt x="0" y="162001"/>
                </a:lnTo>
                <a:lnTo>
                  <a:pt x="3311994" y="162001"/>
                </a:lnTo>
                <a:lnTo>
                  <a:pt x="3311994" y="0"/>
                </a:lnTo>
                <a:close/>
              </a:path>
            </a:pathLst>
          </a:custGeom>
          <a:solidFill>
            <a:srgbClr val="4F92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03821" y="2684783"/>
            <a:ext cx="3441065" cy="4495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750" spc="15" dirty="0">
                <a:solidFill>
                  <a:srgbClr val="263654"/>
                </a:solidFill>
                <a:latin typeface="Liberation Sans"/>
                <a:cs typeface="Liberation Sans"/>
              </a:rPr>
              <a:t>AVVISI </a:t>
            </a:r>
            <a:r>
              <a:rPr sz="2750" spc="20" dirty="0">
                <a:solidFill>
                  <a:srgbClr val="263654"/>
                </a:solidFill>
                <a:latin typeface="Liberation Sans"/>
                <a:cs typeface="Liberation Sans"/>
              </a:rPr>
              <a:t>E</a:t>
            </a:r>
            <a:r>
              <a:rPr sz="2750" spc="-80" dirty="0">
                <a:solidFill>
                  <a:srgbClr val="263654"/>
                </a:solidFill>
                <a:latin typeface="Liberation Sans"/>
                <a:cs typeface="Liberation Sans"/>
              </a:rPr>
              <a:t> </a:t>
            </a:r>
            <a:r>
              <a:rPr sz="2750" spc="15" dirty="0">
                <a:solidFill>
                  <a:srgbClr val="263654"/>
                </a:solidFill>
                <a:latin typeface="Liberation Sans"/>
                <a:cs typeface="Liberation Sans"/>
              </a:rPr>
              <a:t>REGISTRO</a:t>
            </a:r>
            <a:endParaRPr sz="2750">
              <a:latin typeface="Liberation Sans"/>
              <a:cs typeface="Liberation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3821" y="4165532"/>
            <a:ext cx="5218430" cy="1778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0700"/>
              </a:lnSpc>
              <a:spcBef>
                <a:spcPts val="100"/>
              </a:spcBef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Tutte le comunicazioni scuola-  famiglia saranno disponibili in tempo  reale sul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registro elettronico</a:t>
            </a:r>
            <a:r>
              <a:rPr sz="2200" b="1" spc="1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ARGO</a:t>
            </a:r>
            <a:endParaRPr sz="2200">
              <a:latin typeface="Open Sans"/>
              <a:cs typeface="Open Sans"/>
            </a:endParaRPr>
          </a:p>
          <a:p>
            <a:pPr marL="12700">
              <a:lnSpc>
                <a:spcPct val="100000"/>
              </a:lnSpc>
              <a:spcBef>
                <a:spcPts val="810"/>
              </a:spcBef>
            </a:pP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sul sito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 scolastico.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226200" y="3201838"/>
            <a:ext cx="1728470" cy="162560"/>
          </a:xfrm>
          <a:custGeom>
            <a:avLst/>
            <a:gdLst/>
            <a:ahLst/>
            <a:cxnLst/>
            <a:rect l="l" t="t" r="r" b="b"/>
            <a:pathLst>
              <a:path w="1728470" h="162560">
                <a:moveTo>
                  <a:pt x="1728000" y="0"/>
                </a:moveTo>
                <a:lnTo>
                  <a:pt x="0" y="0"/>
                </a:lnTo>
                <a:lnTo>
                  <a:pt x="0" y="162001"/>
                </a:lnTo>
                <a:lnTo>
                  <a:pt x="1728000" y="162001"/>
                </a:lnTo>
                <a:lnTo>
                  <a:pt x="1728000" y="0"/>
                </a:lnTo>
                <a:close/>
              </a:path>
            </a:pathLst>
          </a:custGeom>
          <a:solidFill>
            <a:srgbClr val="4F92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214224" y="2684783"/>
            <a:ext cx="1673225" cy="4495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750" spc="10" dirty="0">
                <a:solidFill>
                  <a:srgbClr val="263654"/>
                </a:solidFill>
                <a:latin typeface="Liberation Sans"/>
                <a:cs typeface="Liberation Sans"/>
              </a:rPr>
              <a:t>MOBILITÀ</a:t>
            </a:r>
            <a:endParaRPr sz="2750">
              <a:latin typeface="Liberation Sans"/>
              <a:cs typeface="Liberation San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14224" y="4166612"/>
            <a:ext cx="3663950" cy="31515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16500"/>
              </a:lnSpc>
              <a:spcBef>
                <a:spcPts val="105"/>
              </a:spcBef>
              <a:tabLst>
                <a:tab pos="2195195" algn="l"/>
              </a:tabLst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Si</a:t>
            </a:r>
            <a:r>
              <a:rPr sz="2200" b="1" spc="1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raccomanda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non 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creare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assembramenti 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all'ingresso della scuola 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sostenendo, ove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possibile,  una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diversa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mobilità (uso  delle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biciclette, trasporti 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pubblici, car sharing tra  famiglie..).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1126520" y="3201838"/>
            <a:ext cx="3096260" cy="162560"/>
          </a:xfrm>
          <a:custGeom>
            <a:avLst/>
            <a:gdLst/>
            <a:ahLst/>
            <a:cxnLst/>
            <a:rect l="l" t="t" r="r" b="b"/>
            <a:pathLst>
              <a:path w="3096259" h="162560">
                <a:moveTo>
                  <a:pt x="3095993" y="0"/>
                </a:moveTo>
                <a:lnTo>
                  <a:pt x="0" y="0"/>
                </a:lnTo>
                <a:lnTo>
                  <a:pt x="0" y="162001"/>
                </a:lnTo>
                <a:lnTo>
                  <a:pt x="3095993" y="162001"/>
                </a:lnTo>
                <a:lnTo>
                  <a:pt x="3095993" y="0"/>
                </a:lnTo>
                <a:close/>
              </a:path>
            </a:pathLst>
          </a:custGeom>
          <a:solidFill>
            <a:srgbClr val="4F92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1113820" y="2680821"/>
            <a:ext cx="307975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0" dirty="0">
                <a:solidFill>
                  <a:srgbClr val="263654"/>
                </a:solidFill>
                <a:latin typeface="Liberation Sans"/>
                <a:cs typeface="Liberation Sans"/>
              </a:rPr>
              <a:t>RESPONSABILITÀ</a:t>
            </a:r>
            <a:endParaRPr sz="2800">
              <a:latin typeface="Liberation Sans"/>
              <a:cs typeface="Liberation San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113820" y="4175628"/>
            <a:ext cx="3857625" cy="39325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16500"/>
              </a:lnSpc>
              <a:spcBef>
                <a:spcPts val="105"/>
              </a:spcBef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Rispettare le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regole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del  distanziamento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sociale, 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indossare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DPI, igienizzare  spesso le mani,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non creare 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assembramenti, non</a:t>
            </a:r>
            <a:r>
              <a:rPr sz="2200" b="1" spc="-6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venire 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scuola con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temperatura  superiore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37,5°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o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con  sintomi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respiratori,  rimanere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negli spazi  assegnati.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5390000" y="101527"/>
            <a:ext cx="2789999" cy="37501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0" y="9360005"/>
            <a:ext cx="18288000" cy="925194"/>
            <a:chOff x="0" y="9360005"/>
            <a:chExt cx="18288000" cy="925194"/>
          </a:xfrm>
        </p:grpSpPr>
        <p:sp>
          <p:nvSpPr>
            <p:cNvPr id="15" name="object 15"/>
            <p:cNvSpPr/>
            <p:nvPr/>
          </p:nvSpPr>
          <p:spPr>
            <a:xfrm>
              <a:off x="0" y="9360005"/>
              <a:ext cx="18288000" cy="925194"/>
            </a:xfrm>
            <a:custGeom>
              <a:avLst/>
              <a:gdLst/>
              <a:ahLst/>
              <a:cxnLst/>
              <a:rect l="l" t="t" r="r" b="b"/>
              <a:pathLst>
                <a:path w="18288000" h="925195">
                  <a:moveTo>
                    <a:pt x="0" y="924839"/>
                  </a:moveTo>
                  <a:lnTo>
                    <a:pt x="0" y="0"/>
                  </a:lnTo>
                  <a:lnTo>
                    <a:pt x="18287631" y="0"/>
                  </a:lnTo>
                  <a:lnTo>
                    <a:pt x="18287631" y="924839"/>
                  </a:lnTo>
                  <a:lnTo>
                    <a:pt x="0" y="924839"/>
                  </a:lnTo>
                  <a:close/>
                </a:path>
              </a:pathLst>
            </a:custGeom>
            <a:solidFill>
              <a:srgbClr val="4F92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415357" y="9540002"/>
              <a:ext cx="576580" cy="576580"/>
            </a:xfrm>
            <a:custGeom>
              <a:avLst/>
              <a:gdLst/>
              <a:ahLst/>
              <a:cxnLst/>
              <a:rect l="l" t="t" r="r" b="b"/>
              <a:pathLst>
                <a:path w="576580" h="576579">
                  <a:moveTo>
                    <a:pt x="576364" y="287997"/>
                  </a:moveTo>
                  <a:lnTo>
                    <a:pt x="566553" y="362745"/>
                  </a:lnTo>
                  <a:lnTo>
                    <a:pt x="537844" y="432358"/>
                  </a:lnTo>
                  <a:lnTo>
                    <a:pt x="491850" y="491850"/>
                  </a:lnTo>
                  <a:lnTo>
                    <a:pt x="432358" y="537845"/>
                  </a:lnTo>
                  <a:lnTo>
                    <a:pt x="362745" y="566553"/>
                  </a:lnTo>
                  <a:lnTo>
                    <a:pt x="287997" y="576364"/>
                  </a:lnTo>
                  <a:lnTo>
                    <a:pt x="250415" y="573888"/>
                  </a:lnTo>
                  <a:lnTo>
                    <a:pt x="177944" y="554493"/>
                  </a:lnTo>
                  <a:lnTo>
                    <a:pt x="112740" y="516703"/>
                  </a:lnTo>
                  <a:lnTo>
                    <a:pt x="59660" y="463623"/>
                  </a:lnTo>
                  <a:lnTo>
                    <a:pt x="21870" y="398413"/>
                  </a:lnTo>
                  <a:lnTo>
                    <a:pt x="2475" y="325793"/>
                  </a:lnTo>
                  <a:lnTo>
                    <a:pt x="0" y="287997"/>
                  </a:lnTo>
                  <a:lnTo>
                    <a:pt x="2475" y="250415"/>
                  </a:lnTo>
                  <a:lnTo>
                    <a:pt x="21870" y="177944"/>
                  </a:lnTo>
                  <a:lnTo>
                    <a:pt x="59660" y="112740"/>
                  </a:lnTo>
                  <a:lnTo>
                    <a:pt x="112740" y="59660"/>
                  </a:lnTo>
                  <a:lnTo>
                    <a:pt x="177944" y="21870"/>
                  </a:lnTo>
                  <a:lnTo>
                    <a:pt x="250415" y="2475"/>
                  </a:lnTo>
                  <a:lnTo>
                    <a:pt x="287997" y="0"/>
                  </a:lnTo>
                  <a:lnTo>
                    <a:pt x="325793" y="2475"/>
                  </a:lnTo>
                  <a:lnTo>
                    <a:pt x="398413" y="21870"/>
                  </a:lnTo>
                  <a:lnTo>
                    <a:pt x="463623" y="59660"/>
                  </a:lnTo>
                  <a:lnTo>
                    <a:pt x="516703" y="112740"/>
                  </a:lnTo>
                  <a:lnTo>
                    <a:pt x="554493" y="177944"/>
                  </a:lnTo>
                  <a:lnTo>
                    <a:pt x="573888" y="250415"/>
                  </a:lnTo>
                  <a:lnTo>
                    <a:pt x="576364" y="287997"/>
                  </a:lnTo>
                  <a:close/>
                </a:path>
              </a:pathLst>
            </a:custGeom>
            <a:ln w="359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584174" y="1004662"/>
            <a:ext cx="9557385" cy="788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Per una </a:t>
            </a:r>
            <a:r>
              <a:rPr sz="5000" spc="-10" dirty="0"/>
              <a:t>collaborazione</a:t>
            </a:r>
            <a:r>
              <a:rPr sz="5000" spc="-45" dirty="0"/>
              <a:t> </a:t>
            </a:r>
            <a:r>
              <a:rPr sz="5000" spc="-5" dirty="0"/>
              <a:t>fattiva</a:t>
            </a:r>
            <a:endParaRPr sz="5000"/>
          </a:p>
        </p:txBody>
      </p:sp>
      <p:sp>
        <p:nvSpPr>
          <p:cNvPr id="18" name="object 18"/>
          <p:cNvSpPr/>
          <p:nvPr/>
        </p:nvSpPr>
        <p:spPr>
          <a:xfrm>
            <a:off x="596874" y="1789204"/>
            <a:ext cx="9360535" cy="180340"/>
          </a:xfrm>
          <a:custGeom>
            <a:avLst/>
            <a:gdLst/>
            <a:ahLst/>
            <a:cxnLst/>
            <a:rect l="l" t="t" r="r" b="b"/>
            <a:pathLst>
              <a:path w="9360535" h="180339">
                <a:moveTo>
                  <a:pt x="9360001" y="0"/>
                </a:moveTo>
                <a:lnTo>
                  <a:pt x="0" y="0"/>
                </a:lnTo>
                <a:lnTo>
                  <a:pt x="0" y="179997"/>
                </a:lnTo>
                <a:lnTo>
                  <a:pt x="9360001" y="179997"/>
                </a:lnTo>
                <a:lnTo>
                  <a:pt x="9360001" y="0"/>
                </a:lnTo>
                <a:close/>
              </a:path>
            </a:pathLst>
          </a:custGeom>
          <a:solidFill>
            <a:srgbClr val="4F92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5"/>
              </a:spcBef>
            </a:pPr>
            <a:fld id="{81D60167-4931-47E6-BA6A-407CBD079E47}" type="slidenum">
              <a:rPr dirty="0"/>
              <a:t>28</a:t>
            </a:fld>
            <a:endParaRPr dirty="0"/>
          </a:p>
        </p:txBody>
      </p:sp>
      <p:sp>
        <p:nvSpPr>
          <p:cNvPr id="20" name="object 2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pc="-10" dirty="0"/>
              <a:t>25/09/20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dirty="0"/>
              <a:t>IIS </a:t>
            </a:r>
            <a:r>
              <a:rPr spc="-5" dirty="0"/>
              <a:t>C. </a:t>
            </a:r>
            <a:r>
              <a:rPr spc="-10" dirty="0"/>
              <a:t>PISACANE </a:t>
            </a:r>
            <a:r>
              <a:rPr dirty="0"/>
              <a:t>-</a:t>
            </a:r>
            <a:r>
              <a:rPr spc="-50" dirty="0"/>
              <a:t> </a:t>
            </a:r>
            <a:r>
              <a:rPr spc="-5" dirty="0"/>
              <a:t>SAPRI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0"/>
                </a:moveTo>
                <a:lnTo>
                  <a:pt x="0" y="0"/>
                </a:lnTo>
                <a:lnTo>
                  <a:pt x="0" y="10287000"/>
                </a:lnTo>
                <a:lnTo>
                  <a:pt x="18288000" y="10287000"/>
                </a:lnTo>
                <a:lnTo>
                  <a:pt x="18288000" y="0"/>
                </a:lnTo>
                <a:close/>
              </a:path>
            </a:pathLst>
          </a:custGeom>
          <a:solidFill>
            <a:srgbClr val="DCE7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78002" y="886679"/>
            <a:ext cx="4392295" cy="3865879"/>
          </a:xfrm>
          <a:custGeom>
            <a:avLst/>
            <a:gdLst/>
            <a:ahLst/>
            <a:cxnLst/>
            <a:rect l="l" t="t" r="r" b="b"/>
            <a:pathLst>
              <a:path w="4392295" h="3865879">
                <a:moveTo>
                  <a:pt x="0" y="3865321"/>
                </a:moveTo>
                <a:lnTo>
                  <a:pt x="4392002" y="3865321"/>
                </a:lnTo>
                <a:lnTo>
                  <a:pt x="4392002" y="0"/>
                </a:lnTo>
                <a:lnTo>
                  <a:pt x="0" y="0"/>
                </a:lnTo>
                <a:lnTo>
                  <a:pt x="0" y="3865321"/>
                </a:lnTo>
                <a:close/>
              </a:path>
            </a:pathLst>
          </a:custGeom>
          <a:solidFill>
            <a:srgbClr val="4F92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73100" y="1207709"/>
            <a:ext cx="248031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spc="-5" dirty="0">
                <a:solidFill>
                  <a:srgbClr val="FFFFFF"/>
                </a:solidFill>
                <a:latin typeface="Liberation Sans"/>
                <a:cs typeface="Liberation Sans"/>
              </a:rPr>
              <a:t>AC</a:t>
            </a:r>
            <a:r>
              <a:rPr sz="2700" spc="-15" dirty="0">
                <a:solidFill>
                  <a:srgbClr val="FFFFFF"/>
                </a:solidFill>
                <a:latin typeface="Liberation Sans"/>
                <a:cs typeface="Liberation Sans"/>
              </a:rPr>
              <a:t>C</a:t>
            </a:r>
            <a:r>
              <a:rPr sz="2700" spc="-5" dirty="0">
                <a:solidFill>
                  <a:srgbClr val="FFFFFF"/>
                </a:solidFill>
                <a:latin typeface="Liberation Sans"/>
                <a:cs typeface="Liberation Sans"/>
              </a:rPr>
              <a:t>OGL</a:t>
            </a:r>
            <a:r>
              <a:rPr sz="2700" spc="5" dirty="0">
                <a:solidFill>
                  <a:srgbClr val="FFFFFF"/>
                </a:solidFill>
                <a:latin typeface="Liberation Sans"/>
                <a:cs typeface="Liberation Sans"/>
              </a:rPr>
              <a:t>I</a:t>
            </a:r>
            <a:r>
              <a:rPr sz="2700" spc="-5" dirty="0">
                <a:solidFill>
                  <a:srgbClr val="FFFFFF"/>
                </a:solidFill>
                <a:latin typeface="Liberation Sans"/>
                <a:cs typeface="Liberation Sans"/>
              </a:rPr>
              <a:t>E</a:t>
            </a:r>
            <a:r>
              <a:rPr sz="2700" spc="-15" dirty="0">
                <a:solidFill>
                  <a:srgbClr val="FFFFFF"/>
                </a:solidFill>
                <a:latin typeface="Liberation Sans"/>
                <a:cs typeface="Liberation Sans"/>
              </a:rPr>
              <a:t>N</a:t>
            </a:r>
            <a:r>
              <a:rPr sz="2700" spc="-5" dirty="0">
                <a:solidFill>
                  <a:srgbClr val="FFFFFF"/>
                </a:solidFill>
                <a:latin typeface="Liberation Sans"/>
                <a:cs typeface="Liberation Sans"/>
              </a:rPr>
              <a:t>ZA</a:t>
            </a:r>
            <a:endParaRPr sz="2700">
              <a:latin typeface="Liberation Sans"/>
              <a:cs typeface="Liberation San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770005" y="900001"/>
            <a:ext cx="4410075" cy="3852545"/>
          </a:xfrm>
          <a:custGeom>
            <a:avLst/>
            <a:gdLst/>
            <a:ahLst/>
            <a:cxnLst/>
            <a:rect l="l" t="t" r="r" b="b"/>
            <a:pathLst>
              <a:path w="4410075" h="3852545">
                <a:moveTo>
                  <a:pt x="0" y="3851998"/>
                </a:moveTo>
                <a:lnTo>
                  <a:pt x="4409998" y="3851998"/>
                </a:lnTo>
                <a:lnTo>
                  <a:pt x="4409998" y="0"/>
                </a:lnTo>
                <a:lnTo>
                  <a:pt x="0" y="0"/>
                </a:lnTo>
                <a:lnTo>
                  <a:pt x="0" y="3851998"/>
                </a:lnTo>
                <a:close/>
              </a:path>
            </a:pathLst>
          </a:custGeom>
          <a:solidFill>
            <a:srgbClr val="80AB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015064" y="1242990"/>
            <a:ext cx="350647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spc="-10" dirty="0">
                <a:solidFill>
                  <a:srgbClr val="FFFFFF"/>
                </a:solidFill>
                <a:latin typeface="Liberation Sans"/>
                <a:cs typeface="Liberation Sans"/>
              </a:rPr>
              <a:t>EDUCAZIONE</a:t>
            </a:r>
            <a:r>
              <a:rPr sz="2700" spc="-65" dirty="0">
                <a:solidFill>
                  <a:srgbClr val="FFFFFF"/>
                </a:solidFill>
                <a:latin typeface="Liberation Sans"/>
                <a:cs typeface="Liberation Sans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Liberation Sans"/>
                <a:cs typeface="Liberation Sans"/>
              </a:rPr>
              <a:t>CIVICA</a:t>
            </a:r>
            <a:endParaRPr sz="2700">
              <a:latin typeface="Liberation Sans"/>
              <a:cs typeface="Liberation San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180004" y="917997"/>
            <a:ext cx="4392295" cy="3834129"/>
          </a:xfrm>
          <a:custGeom>
            <a:avLst/>
            <a:gdLst/>
            <a:ahLst/>
            <a:cxnLst/>
            <a:rect l="l" t="t" r="r" b="b"/>
            <a:pathLst>
              <a:path w="4392294" h="3834129">
                <a:moveTo>
                  <a:pt x="0" y="3834003"/>
                </a:moveTo>
                <a:lnTo>
                  <a:pt x="4391990" y="3834003"/>
                </a:lnTo>
                <a:lnTo>
                  <a:pt x="4391990" y="0"/>
                </a:lnTo>
                <a:lnTo>
                  <a:pt x="0" y="0"/>
                </a:lnTo>
                <a:lnTo>
                  <a:pt x="0" y="3834003"/>
                </a:lnTo>
                <a:close/>
              </a:path>
            </a:pathLst>
          </a:custGeom>
          <a:solidFill>
            <a:srgbClr val="4F92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9443783" y="1207709"/>
            <a:ext cx="2118995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spc="-5" dirty="0">
                <a:solidFill>
                  <a:srgbClr val="FFFFFF"/>
                </a:solidFill>
                <a:latin typeface="Liberation Sans"/>
                <a:cs typeface="Liberation Sans"/>
              </a:rPr>
              <a:t>IN</a:t>
            </a:r>
            <a:r>
              <a:rPr sz="2700" spc="-15" dirty="0">
                <a:solidFill>
                  <a:srgbClr val="FFFFFF"/>
                </a:solidFill>
                <a:latin typeface="Liberation Sans"/>
                <a:cs typeface="Liberation Sans"/>
              </a:rPr>
              <a:t>C</a:t>
            </a:r>
            <a:r>
              <a:rPr sz="2700" spc="-5" dirty="0">
                <a:solidFill>
                  <a:srgbClr val="FFFFFF"/>
                </a:solidFill>
                <a:latin typeface="Liberation Sans"/>
                <a:cs typeface="Liberation Sans"/>
              </a:rPr>
              <a:t>L</a:t>
            </a:r>
            <a:r>
              <a:rPr sz="2700" spc="-10" dirty="0">
                <a:solidFill>
                  <a:srgbClr val="FFFFFF"/>
                </a:solidFill>
                <a:latin typeface="Liberation Sans"/>
                <a:cs typeface="Liberation Sans"/>
              </a:rPr>
              <a:t>U</a:t>
            </a:r>
            <a:r>
              <a:rPr sz="2700" spc="-5" dirty="0">
                <a:solidFill>
                  <a:srgbClr val="FFFFFF"/>
                </a:solidFill>
                <a:latin typeface="Liberation Sans"/>
                <a:cs typeface="Liberation Sans"/>
              </a:rPr>
              <a:t>S</a:t>
            </a:r>
            <a:r>
              <a:rPr sz="2700" spc="5" dirty="0">
                <a:solidFill>
                  <a:srgbClr val="FFFFFF"/>
                </a:solidFill>
                <a:latin typeface="Liberation Sans"/>
                <a:cs typeface="Liberation Sans"/>
              </a:rPr>
              <a:t>I</a:t>
            </a:r>
            <a:r>
              <a:rPr sz="2700" spc="-5" dirty="0">
                <a:solidFill>
                  <a:srgbClr val="FFFFFF"/>
                </a:solidFill>
                <a:latin typeface="Liberation Sans"/>
                <a:cs typeface="Liberation Sans"/>
              </a:rPr>
              <a:t>ONE</a:t>
            </a:r>
            <a:endParaRPr sz="2700">
              <a:latin typeface="Liberation Sans"/>
              <a:cs typeface="Liberation San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3571994" y="917997"/>
            <a:ext cx="4500245" cy="3960495"/>
          </a:xfrm>
          <a:custGeom>
            <a:avLst/>
            <a:gdLst/>
            <a:ahLst/>
            <a:cxnLst/>
            <a:rect l="l" t="t" r="r" b="b"/>
            <a:pathLst>
              <a:path w="4500244" h="3960495">
                <a:moveTo>
                  <a:pt x="4500003" y="0"/>
                </a:moveTo>
                <a:lnTo>
                  <a:pt x="0" y="0"/>
                </a:lnTo>
                <a:lnTo>
                  <a:pt x="0" y="3834003"/>
                </a:lnTo>
                <a:lnTo>
                  <a:pt x="0" y="3959999"/>
                </a:lnTo>
                <a:lnTo>
                  <a:pt x="4500003" y="3959999"/>
                </a:lnTo>
                <a:lnTo>
                  <a:pt x="4500003" y="3834003"/>
                </a:lnTo>
                <a:lnTo>
                  <a:pt x="4500003" y="0"/>
                </a:lnTo>
                <a:close/>
              </a:path>
            </a:pathLst>
          </a:custGeom>
          <a:solidFill>
            <a:srgbClr val="80AB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3892657" y="1207709"/>
            <a:ext cx="3051175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spc="-5" dirty="0">
                <a:solidFill>
                  <a:srgbClr val="FFFFFF"/>
                </a:solidFill>
                <a:latin typeface="Liberation Sans"/>
                <a:cs typeface="Liberation Sans"/>
              </a:rPr>
              <a:t>AMBIEN</a:t>
            </a:r>
            <a:r>
              <a:rPr sz="2700" spc="-15" dirty="0">
                <a:solidFill>
                  <a:srgbClr val="FFFFFF"/>
                </a:solidFill>
                <a:latin typeface="Liberation Sans"/>
                <a:cs typeface="Liberation Sans"/>
              </a:rPr>
              <a:t>T</a:t>
            </a:r>
            <a:r>
              <a:rPr sz="2700" spc="-5" dirty="0">
                <a:solidFill>
                  <a:srgbClr val="FFFFFF"/>
                </a:solidFill>
                <a:latin typeface="Liberation Sans"/>
                <a:cs typeface="Liberation Sans"/>
              </a:rPr>
              <a:t>E</a:t>
            </a:r>
            <a:r>
              <a:rPr sz="2700" spc="5" dirty="0">
                <a:solidFill>
                  <a:srgbClr val="FFFFFF"/>
                </a:solidFill>
                <a:latin typeface="Liberation Sans"/>
                <a:cs typeface="Liberation Sans"/>
              </a:rPr>
              <a:t>/</a:t>
            </a:r>
            <a:r>
              <a:rPr sz="2700" spc="-5" dirty="0">
                <a:solidFill>
                  <a:srgbClr val="FFFFFF"/>
                </a:solidFill>
                <a:latin typeface="Liberation Sans"/>
                <a:cs typeface="Liberation Sans"/>
              </a:rPr>
              <a:t>SPO</a:t>
            </a:r>
            <a:r>
              <a:rPr sz="2700" spc="-15" dirty="0">
                <a:solidFill>
                  <a:srgbClr val="FFFFFF"/>
                </a:solidFill>
                <a:latin typeface="Liberation Sans"/>
                <a:cs typeface="Liberation Sans"/>
              </a:rPr>
              <a:t>R</a:t>
            </a:r>
            <a:r>
              <a:rPr sz="2700" dirty="0">
                <a:solidFill>
                  <a:srgbClr val="FFFFFF"/>
                </a:solidFill>
                <a:latin typeface="Liberation Sans"/>
                <a:cs typeface="Liberation Sans"/>
              </a:rPr>
              <a:t>T</a:t>
            </a:r>
            <a:endParaRPr sz="2700">
              <a:latin typeface="Liberation Sans"/>
              <a:cs typeface="Liberation San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78014" y="2325500"/>
            <a:ext cx="2623185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spc="-5" dirty="0">
                <a:solidFill>
                  <a:srgbClr val="FFFFFF"/>
                </a:solidFill>
                <a:latin typeface="Liberation Sans"/>
                <a:cs typeface="Liberation Sans"/>
              </a:rPr>
              <a:t>Orientamento in</a:t>
            </a:r>
            <a:r>
              <a:rPr sz="1900" spc="-55" dirty="0">
                <a:solidFill>
                  <a:srgbClr val="FFFFFF"/>
                </a:solidFill>
                <a:latin typeface="Liberation Sans"/>
                <a:cs typeface="Liberation Sans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Liberation Sans"/>
                <a:cs typeface="Liberation Sans"/>
              </a:rPr>
              <a:t>entrata.</a:t>
            </a:r>
            <a:endParaRPr sz="1900">
              <a:latin typeface="Liberation Sans"/>
              <a:cs typeface="Liberation San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78014" y="2861542"/>
            <a:ext cx="2661285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spc="-5" dirty="0">
                <a:solidFill>
                  <a:srgbClr val="FFFFFF"/>
                </a:solidFill>
                <a:latin typeface="Liberation Sans"/>
                <a:cs typeface="Liberation Sans"/>
              </a:rPr>
              <a:t>Continuità scuola</a:t>
            </a:r>
            <a:r>
              <a:rPr sz="1900" spc="-70" dirty="0">
                <a:solidFill>
                  <a:srgbClr val="FFFFFF"/>
                </a:solidFill>
                <a:latin typeface="Liberation Sans"/>
                <a:cs typeface="Liberation Sans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Liberation Sans"/>
                <a:cs typeface="Liberation Sans"/>
              </a:rPr>
              <a:t>media.</a:t>
            </a:r>
            <a:endParaRPr sz="1900">
              <a:latin typeface="Liberation Sans"/>
              <a:cs typeface="Liberation San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78014" y="3397228"/>
            <a:ext cx="1176020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spc="-5" dirty="0">
                <a:solidFill>
                  <a:srgbClr val="FFFFFF"/>
                </a:solidFill>
                <a:latin typeface="Liberation Sans"/>
                <a:cs typeface="Liberation Sans"/>
              </a:rPr>
              <a:t>Open</a:t>
            </a:r>
            <a:r>
              <a:rPr sz="1900" spc="-80" dirty="0">
                <a:solidFill>
                  <a:srgbClr val="FFFFFF"/>
                </a:solidFill>
                <a:latin typeface="Liberation Sans"/>
                <a:cs typeface="Liberation Sans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Liberation Sans"/>
                <a:cs typeface="Liberation Sans"/>
              </a:rPr>
              <a:t>Day.</a:t>
            </a:r>
            <a:endParaRPr sz="1900">
              <a:latin typeface="Liberation Sans"/>
              <a:cs typeface="Liberation San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32577" y="2321550"/>
            <a:ext cx="935990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dirty="0">
                <a:solidFill>
                  <a:srgbClr val="FFFFFF"/>
                </a:solidFill>
                <a:latin typeface="Liberation Sans"/>
                <a:cs typeface="Liberation Sans"/>
              </a:rPr>
              <a:t>Le</a:t>
            </a:r>
            <a:r>
              <a:rPr sz="1900" spc="-10" dirty="0">
                <a:solidFill>
                  <a:srgbClr val="FFFFFF"/>
                </a:solidFill>
                <a:latin typeface="Liberation Sans"/>
                <a:cs typeface="Liberation Sans"/>
              </a:rPr>
              <a:t>g</a:t>
            </a:r>
            <a:r>
              <a:rPr sz="1900" dirty="0">
                <a:solidFill>
                  <a:srgbClr val="FFFFFF"/>
                </a:solidFill>
                <a:latin typeface="Liberation Sans"/>
                <a:cs typeface="Liberation Sans"/>
              </a:rPr>
              <a:t>a</a:t>
            </a:r>
            <a:r>
              <a:rPr sz="1900" spc="-5" dirty="0">
                <a:solidFill>
                  <a:srgbClr val="FFFFFF"/>
                </a:solidFill>
                <a:latin typeface="Liberation Sans"/>
                <a:cs typeface="Liberation Sans"/>
              </a:rPr>
              <a:t>li</a:t>
            </a:r>
            <a:r>
              <a:rPr sz="1900" dirty="0">
                <a:solidFill>
                  <a:srgbClr val="FFFFFF"/>
                </a:solidFill>
                <a:latin typeface="Liberation Sans"/>
                <a:cs typeface="Liberation Sans"/>
              </a:rPr>
              <a:t>t</a:t>
            </a:r>
            <a:r>
              <a:rPr sz="1900" spc="-10" dirty="0">
                <a:solidFill>
                  <a:srgbClr val="FFFFFF"/>
                </a:solidFill>
                <a:latin typeface="Liberation Sans"/>
                <a:cs typeface="Liberation Sans"/>
              </a:rPr>
              <a:t>à</a:t>
            </a:r>
            <a:r>
              <a:rPr sz="1900" dirty="0">
                <a:solidFill>
                  <a:srgbClr val="FFFFFF"/>
                </a:solidFill>
                <a:latin typeface="Liberation Sans"/>
                <a:cs typeface="Liberation Sans"/>
              </a:rPr>
              <a:t>.</a:t>
            </a:r>
            <a:endParaRPr sz="1900">
              <a:latin typeface="Liberation Sans"/>
              <a:cs typeface="Liberation San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32577" y="2859027"/>
            <a:ext cx="2675890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spc="-5" dirty="0">
                <a:solidFill>
                  <a:srgbClr val="FFFFFF"/>
                </a:solidFill>
                <a:latin typeface="Liberation Sans"/>
                <a:cs typeface="Liberation Sans"/>
              </a:rPr>
              <a:t>Bullismo </a:t>
            </a:r>
            <a:r>
              <a:rPr sz="1900" dirty="0">
                <a:solidFill>
                  <a:srgbClr val="FFFFFF"/>
                </a:solidFill>
                <a:latin typeface="Liberation Sans"/>
                <a:cs typeface="Liberation Sans"/>
              </a:rPr>
              <a:t>,</a:t>
            </a:r>
            <a:r>
              <a:rPr sz="1900" spc="-55" dirty="0">
                <a:solidFill>
                  <a:srgbClr val="FFFFFF"/>
                </a:solidFill>
                <a:latin typeface="Liberation Sans"/>
                <a:cs typeface="Liberation Sans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Liberation Sans"/>
                <a:cs typeface="Liberation Sans"/>
              </a:rPr>
              <a:t>cyberbullismo.</a:t>
            </a:r>
            <a:endParaRPr sz="1900">
              <a:latin typeface="Liberation Sans"/>
              <a:cs typeface="Liberation San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32577" y="3394700"/>
            <a:ext cx="3118485" cy="583565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" marR="5080">
              <a:lnSpc>
                <a:spcPts val="2110"/>
              </a:lnSpc>
              <a:spcBef>
                <a:spcPts val="310"/>
              </a:spcBef>
            </a:pPr>
            <a:r>
              <a:rPr sz="1900" spc="-5" dirty="0">
                <a:solidFill>
                  <a:srgbClr val="FFFFFF"/>
                </a:solidFill>
                <a:latin typeface="Liberation Sans"/>
                <a:cs typeface="Liberation Sans"/>
              </a:rPr>
              <a:t>Volontariato </a:t>
            </a:r>
            <a:r>
              <a:rPr sz="1900" dirty="0">
                <a:solidFill>
                  <a:srgbClr val="FFFFFF"/>
                </a:solidFill>
                <a:latin typeface="Liberation Sans"/>
                <a:cs typeface="Liberation Sans"/>
              </a:rPr>
              <a:t>e</a:t>
            </a:r>
            <a:r>
              <a:rPr sz="1900" spc="-55" dirty="0">
                <a:solidFill>
                  <a:srgbClr val="FFFFFF"/>
                </a:solidFill>
                <a:latin typeface="Liberation Sans"/>
                <a:cs typeface="Liberation Sans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Liberation Sans"/>
                <a:cs typeface="Liberation Sans"/>
              </a:rPr>
              <a:t>organizzazioni  internazionali.</a:t>
            </a:r>
            <a:endParaRPr sz="1900">
              <a:latin typeface="Liberation Sans"/>
              <a:cs typeface="Liberation San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725659" y="2308939"/>
            <a:ext cx="1685289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spc="-10" dirty="0">
                <a:solidFill>
                  <a:srgbClr val="FFFFFF"/>
                </a:solidFill>
                <a:latin typeface="Liberation Sans"/>
                <a:cs typeface="Liberation Sans"/>
              </a:rPr>
              <a:t>Alunni</a:t>
            </a:r>
            <a:r>
              <a:rPr sz="1900" spc="-45" dirty="0">
                <a:solidFill>
                  <a:srgbClr val="FFFFFF"/>
                </a:solidFill>
                <a:latin typeface="Liberation Sans"/>
                <a:cs typeface="Liberation Sans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Liberation Sans"/>
                <a:cs typeface="Liberation Sans"/>
              </a:rPr>
              <a:t>stranieri.</a:t>
            </a:r>
            <a:endParaRPr sz="1900">
              <a:latin typeface="Liberation Sans"/>
              <a:cs typeface="Liberation San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725659" y="2844981"/>
            <a:ext cx="2059305" cy="58420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 marR="5080">
              <a:lnSpc>
                <a:spcPts val="2120"/>
              </a:lnSpc>
              <a:spcBef>
                <a:spcPts val="300"/>
              </a:spcBef>
            </a:pPr>
            <a:r>
              <a:rPr sz="1900" spc="-5" dirty="0">
                <a:solidFill>
                  <a:srgbClr val="FFFFFF"/>
                </a:solidFill>
                <a:latin typeface="Liberation Sans"/>
                <a:cs typeface="Liberation Sans"/>
              </a:rPr>
              <a:t>Salute, sicurezza</a:t>
            </a:r>
            <a:r>
              <a:rPr sz="1900" spc="-80" dirty="0">
                <a:solidFill>
                  <a:srgbClr val="FFFFFF"/>
                </a:solidFill>
                <a:latin typeface="Liberation Sans"/>
                <a:cs typeface="Liberation Sans"/>
              </a:rPr>
              <a:t> </a:t>
            </a:r>
            <a:r>
              <a:rPr sz="1900" dirty="0">
                <a:solidFill>
                  <a:srgbClr val="FFFFFF"/>
                </a:solidFill>
                <a:latin typeface="Liberation Sans"/>
                <a:cs typeface="Liberation Sans"/>
              </a:rPr>
              <a:t>e  </a:t>
            </a:r>
            <a:r>
              <a:rPr sz="1900" spc="-5" dirty="0">
                <a:solidFill>
                  <a:srgbClr val="FFFFFF"/>
                </a:solidFill>
                <a:latin typeface="Liberation Sans"/>
                <a:cs typeface="Liberation Sans"/>
              </a:rPr>
              <a:t>prevenzione.</a:t>
            </a:r>
            <a:endParaRPr sz="1900">
              <a:latin typeface="Liberation Sans"/>
              <a:cs typeface="Liberation San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725659" y="3649945"/>
            <a:ext cx="2126615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spc="-5" dirty="0">
                <a:solidFill>
                  <a:srgbClr val="FFFFFF"/>
                </a:solidFill>
                <a:latin typeface="Liberation Sans"/>
                <a:cs typeface="Liberation Sans"/>
              </a:rPr>
              <a:t>Sportello </a:t>
            </a:r>
            <a:r>
              <a:rPr sz="1900" dirty="0">
                <a:solidFill>
                  <a:srgbClr val="FFFFFF"/>
                </a:solidFill>
                <a:latin typeface="Liberation Sans"/>
                <a:cs typeface="Liberation Sans"/>
              </a:rPr>
              <a:t>di</a:t>
            </a:r>
            <a:r>
              <a:rPr sz="1900" spc="-80" dirty="0">
                <a:solidFill>
                  <a:srgbClr val="FFFFFF"/>
                </a:solidFill>
                <a:latin typeface="Liberation Sans"/>
                <a:cs typeface="Liberation Sans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Liberation Sans"/>
                <a:cs typeface="Liberation Sans"/>
              </a:rPr>
              <a:t>ascolto.</a:t>
            </a:r>
            <a:endParaRPr sz="1900">
              <a:latin typeface="Liberation Sans"/>
              <a:cs typeface="Liberation San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4152943" y="2325500"/>
            <a:ext cx="1017269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spc="-5" dirty="0">
                <a:solidFill>
                  <a:srgbClr val="FFFFFF"/>
                </a:solidFill>
                <a:latin typeface="Liberation Sans"/>
                <a:cs typeface="Liberation Sans"/>
              </a:rPr>
              <a:t>Trekking.</a:t>
            </a:r>
            <a:endParaRPr sz="1900">
              <a:latin typeface="Liberation Sans"/>
              <a:cs typeface="Liberation San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4152943" y="2861542"/>
            <a:ext cx="1537335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spc="-5" dirty="0">
                <a:solidFill>
                  <a:srgbClr val="FFFFFF"/>
                </a:solidFill>
                <a:latin typeface="Liberation Sans"/>
                <a:cs typeface="Liberation Sans"/>
              </a:rPr>
              <a:t>Visite</a:t>
            </a:r>
            <a:r>
              <a:rPr sz="1900" spc="-75" dirty="0">
                <a:solidFill>
                  <a:srgbClr val="FFFFFF"/>
                </a:solidFill>
                <a:latin typeface="Liberation Sans"/>
                <a:cs typeface="Liberation Sans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Liberation Sans"/>
                <a:cs typeface="Liberation Sans"/>
              </a:rPr>
              <a:t>guidate.</a:t>
            </a:r>
            <a:endParaRPr sz="1900">
              <a:latin typeface="Liberation Sans"/>
              <a:cs typeface="Liberation Sans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78002" y="4752000"/>
            <a:ext cx="4396105" cy="4680585"/>
          </a:xfrm>
          <a:custGeom>
            <a:avLst/>
            <a:gdLst/>
            <a:ahLst/>
            <a:cxnLst/>
            <a:rect l="l" t="t" r="r" b="b"/>
            <a:pathLst>
              <a:path w="4396105" h="4680584">
                <a:moveTo>
                  <a:pt x="0" y="4680000"/>
                </a:moveTo>
                <a:lnTo>
                  <a:pt x="4395597" y="4680000"/>
                </a:lnTo>
                <a:lnTo>
                  <a:pt x="4395597" y="0"/>
                </a:lnTo>
                <a:lnTo>
                  <a:pt x="0" y="0"/>
                </a:lnTo>
                <a:lnTo>
                  <a:pt x="0" y="4680000"/>
                </a:lnTo>
                <a:close/>
              </a:path>
            </a:pathLst>
          </a:custGeom>
          <a:solidFill>
            <a:srgbClr val="80AB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673100" y="4951707"/>
            <a:ext cx="2708910" cy="82105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 marR="5080">
              <a:lnSpc>
                <a:spcPts val="3020"/>
              </a:lnSpc>
              <a:spcBef>
                <a:spcPts val="385"/>
              </a:spcBef>
            </a:pPr>
            <a:r>
              <a:rPr sz="2700" spc="-5" dirty="0">
                <a:solidFill>
                  <a:srgbClr val="FFFFFF"/>
                </a:solidFill>
                <a:latin typeface="Liberation Sans"/>
                <a:cs typeface="Liberation Sans"/>
              </a:rPr>
              <a:t>INFORMATICA</a:t>
            </a:r>
            <a:r>
              <a:rPr sz="2700" spc="-85" dirty="0">
                <a:solidFill>
                  <a:srgbClr val="FFFFFF"/>
                </a:solidFill>
                <a:latin typeface="Liberation Sans"/>
                <a:cs typeface="Liberation Sans"/>
              </a:rPr>
              <a:t> </a:t>
            </a:r>
            <a:r>
              <a:rPr sz="2700" dirty="0">
                <a:solidFill>
                  <a:srgbClr val="FFFFFF"/>
                </a:solidFill>
                <a:latin typeface="Liberation Sans"/>
                <a:cs typeface="Liberation Sans"/>
              </a:rPr>
              <a:t>E  </a:t>
            </a:r>
            <a:r>
              <a:rPr sz="2700" spc="-5" dirty="0">
                <a:solidFill>
                  <a:srgbClr val="FFFFFF"/>
                </a:solidFill>
                <a:latin typeface="Liberation Sans"/>
                <a:cs typeface="Liberation Sans"/>
              </a:rPr>
              <a:t>CORSI</a:t>
            </a:r>
            <a:r>
              <a:rPr sz="2700" spc="-20" dirty="0">
                <a:solidFill>
                  <a:srgbClr val="FFFFFF"/>
                </a:solidFill>
                <a:latin typeface="Liberation Sans"/>
                <a:cs typeface="Liberation Sans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Liberation Sans"/>
                <a:cs typeface="Liberation Sans"/>
              </a:rPr>
              <a:t>A.I.C.A.</a:t>
            </a:r>
            <a:endParaRPr sz="2700">
              <a:latin typeface="Liberation Sans"/>
              <a:cs typeface="Liberation Sans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773599" y="4752000"/>
            <a:ext cx="4406900" cy="4680585"/>
          </a:xfrm>
          <a:custGeom>
            <a:avLst/>
            <a:gdLst/>
            <a:ahLst/>
            <a:cxnLst/>
            <a:rect l="l" t="t" r="r" b="b"/>
            <a:pathLst>
              <a:path w="4406900" h="4680584">
                <a:moveTo>
                  <a:pt x="0" y="4680000"/>
                </a:moveTo>
                <a:lnTo>
                  <a:pt x="4406404" y="4680000"/>
                </a:lnTo>
                <a:lnTo>
                  <a:pt x="4406404" y="0"/>
                </a:lnTo>
                <a:lnTo>
                  <a:pt x="0" y="0"/>
                </a:lnTo>
                <a:lnTo>
                  <a:pt x="0" y="4680000"/>
                </a:lnTo>
                <a:close/>
              </a:path>
            </a:pathLst>
          </a:custGeom>
          <a:solidFill>
            <a:srgbClr val="4F92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5015064" y="4951707"/>
            <a:ext cx="335534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spc="-5" dirty="0">
                <a:solidFill>
                  <a:srgbClr val="FFFFFF"/>
                </a:solidFill>
                <a:latin typeface="Liberation Sans"/>
                <a:cs typeface="Liberation Sans"/>
              </a:rPr>
              <a:t>LINGUE</a:t>
            </a:r>
            <a:r>
              <a:rPr sz="2700" spc="-50" dirty="0">
                <a:solidFill>
                  <a:srgbClr val="FFFFFF"/>
                </a:solidFill>
                <a:latin typeface="Liberation Sans"/>
                <a:cs typeface="Liberation Sans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Liberation Sans"/>
                <a:cs typeface="Liberation Sans"/>
              </a:rPr>
              <a:t>STRANIERE</a:t>
            </a:r>
            <a:endParaRPr sz="2700">
              <a:latin typeface="Liberation Sans"/>
              <a:cs typeface="Liberation Sans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9180004" y="4752000"/>
            <a:ext cx="4413885" cy="4680585"/>
          </a:xfrm>
          <a:custGeom>
            <a:avLst/>
            <a:gdLst/>
            <a:ahLst/>
            <a:cxnLst/>
            <a:rect l="l" t="t" r="r" b="b"/>
            <a:pathLst>
              <a:path w="4413884" h="4680584">
                <a:moveTo>
                  <a:pt x="0" y="4680000"/>
                </a:moveTo>
                <a:lnTo>
                  <a:pt x="4413592" y="4680000"/>
                </a:lnTo>
                <a:lnTo>
                  <a:pt x="4413592" y="0"/>
                </a:lnTo>
                <a:lnTo>
                  <a:pt x="0" y="0"/>
                </a:lnTo>
                <a:lnTo>
                  <a:pt x="0" y="4680000"/>
                </a:lnTo>
                <a:close/>
              </a:path>
            </a:pathLst>
          </a:custGeom>
          <a:solidFill>
            <a:srgbClr val="80AB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9514700" y="4951707"/>
            <a:ext cx="263144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spc="-5" dirty="0">
                <a:solidFill>
                  <a:srgbClr val="FFFFFF"/>
                </a:solidFill>
                <a:latin typeface="Liberation Sans"/>
                <a:cs typeface="Liberation Sans"/>
              </a:rPr>
              <a:t>PROGETTI</a:t>
            </a:r>
            <a:r>
              <a:rPr sz="2700" spc="-75" dirty="0">
                <a:solidFill>
                  <a:srgbClr val="FFFFFF"/>
                </a:solidFill>
                <a:latin typeface="Liberation Sans"/>
                <a:cs typeface="Liberation Sans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Liberation Sans"/>
                <a:cs typeface="Liberation Sans"/>
              </a:rPr>
              <a:t>MOF</a:t>
            </a:r>
            <a:endParaRPr sz="2700">
              <a:latin typeface="Liberation Sans"/>
              <a:cs typeface="Liberation San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695065" y="7041150"/>
            <a:ext cx="1484630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spc="-5" dirty="0">
                <a:solidFill>
                  <a:srgbClr val="FFFFFF"/>
                </a:solidFill>
                <a:latin typeface="Liberation Sans"/>
                <a:cs typeface="Liberation Sans"/>
              </a:rPr>
              <a:t>Competizioni.</a:t>
            </a:r>
            <a:endParaRPr sz="1900">
              <a:latin typeface="Liberation Sans"/>
              <a:cs typeface="Liberation San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9695065" y="7697422"/>
            <a:ext cx="1043305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spc="-5" dirty="0">
                <a:solidFill>
                  <a:srgbClr val="FFFFFF"/>
                </a:solidFill>
                <a:latin typeface="Liberation Sans"/>
                <a:cs typeface="Liberation Sans"/>
              </a:rPr>
              <a:t>C</a:t>
            </a:r>
            <a:r>
              <a:rPr sz="1900" dirty="0">
                <a:solidFill>
                  <a:srgbClr val="FFFFFF"/>
                </a:solidFill>
                <a:latin typeface="Liberation Sans"/>
                <a:cs typeface="Liberation Sans"/>
              </a:rPr>
              <a:t>o</a:t>
            </a:r>
            <a:r>
              <a:rPr sz="1900" spc="-10" dirty="0">
                <a:solidFill>
                  <a:srgbClr val="FFFFFF"/>
                </a:solidFill>
                <a:latin typeface="Liberation Sans"/>
                <a:cs typeface="Liberation Sans"/>
              </a:rPr>
              <a:t>n</a:t>
            </a:r>
            <a:r>
              <a:rPr sz="1900" dirty="0">
                <a:solidFill>
                  <a:srgbClr val="FFFFFF"/>
                </a:solidFill>
                <a:latin typeface="Liberation Sans"/>
                <a:cs typeface="Liberation Sans"/>
              </a:rPr>
              <a:t>co</a:t>
            </a:r>
            <a:r>
              <a:rPr sz="1900" spc="-5" dirty="0">
                <a:solidFill>
                  <a:srgbClr val="FFFFFF"/>
                </a:solidFill>
                <a:latin typeface="Liberation Sans"/>
                <a:cs typeface="Liberation Sans"/>
              </a:rPr>
              <a:t>r</a:t>
            </a:r>
            <a:r>
              <a:rPr sz="1900" dirty="0">
                <a:solidFill>
                  <a:srgbClr val="FFFFFF"/>
                </a:solidFill>
                <a:latin typeface="Liberation Sans"/>
                <a:cs typeface="Liberation Sans"/>
              </a:rPr>
              <a:t>s</a:t>
            </a:r>
            <a:r>
              <a:rPr sz="1900" spc="-5" dirty="0">
                <a:solidFill>
                  <a:srgbClr val="FFFFFF"/>
                </a:solidFill>
                <a:latin typeface="Liberation Sans"/>
                <a:cs typeface="Liberation Sans"/>
              </a:rPr>
              <a:t>i</a:t>
            </a:r>
            <a:r>
              <a:rPr sz="1900" dirty="0">
                <a:solidFill>
                  <a:srgbClr val="FFFFFF"/>
                </a:solidFill>
                <a:latin typeface="Liberation Sans"/>
                <a:cs typeface="Liberation Sans"/>
              </a:rPr>
              <a:t>.</a:t>
            </a:r>
            <a:endParaRPr sz="1900">
              <a:latin typeface="Liberation Sans"/>
              <a:cs typeface="Liberation Sans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3593598" y="4752000"/>
            <a:ext cx="4500245" cy="4680585"/>
          </a:xfrm>
          <a:custGeom>
            <a:avLst/>
            <a:gdLst/>
            <a:ahLst/>
            <a:cxnLst/>
            <a:rect l="l" t="t" r="r" b="b"/>
            <a:pathLst>
              <a:path w="4500244" h="4680584">
                <a:moveTo>
                  <a:pt x="4500003" y="0"/>
                </a:moveTo>
                <a:lnTo>
                  <a:pt x="0" y="0"/>
                </a:lnTo>
                <a:lnTo>
                  <a:pt x="0" y="4680000"/>
                </a:lnTo>
                <a:lnTo>
                  <a:pt x="4500003" y="4680000"/>
                </a:lnTo>
                <a:lnTo>
                  <a:pt x="4500003" y="0"/>
                </a:lnTo>
                <a:close/>
              </a:path>
            </a:pathLst>
          </a:custGeom>
          <a:solidFill>
            <a:srgbClr val="4F92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13929385" y="4914624"/>
            <a:ext cx="3088640" cy="82232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5080">
              <a:lnSpc>
                <a:spcPts val="3030"/>
              </a:lnSpc>
              <a:spcBef>
                <a:spcPts val="375"/>
              </a:spcBef>
            </a:pPr>
            <a:r>
              <a:rPr sz="2700" spc="-10" dirty="0">
                <a:solidFill>
                  <a:srgbClr val="FFFFFF"/>
                </a:solidFill>
                <a:latin typeface="Liberation Sans"/>
                <a:cs typeface="Liberation Sans"/>
              </a:rPr>
              <a:t>ORIENTAMENTO  </a:t>
            </a:r>
            <a:r>
              <a:rPr sz="2700" spc="-5" dirty="0">
                <a:solidFill>
                  <a:srgbClr val="FFFFFF"/>
                </a:solidFill>
                <a:latin typeface="Liberation Sans"/>
                <a:cs typeface="Liberation Sans"/>
              </a:rPr>
              <a:t>IN USCITA </a:t>
            </a:r>
            <a:r>
              <a:rPr sz="2700" dirty="0">
                <a:solidFill>
                  <a:srgbClr val="FFFFFF"/>
                </a:solidFill>
                <a:latin typeface="Liberation Sans"/>
                <a:cs typeface="Liberation Sans"/>
              </a:rPr>
              <a:t>E</a:t>
            </a:r>
            <a:r>
              <a:rPr sz="2700" spc="-80" dirty="0">
                <a:solidFill>
                  <a:srgbClr val="FFFFFF"/>
                </a:solidFill>
                <a:latin typeface="Liberation Sans"/>
                <a:cs typeface="Liberation Sans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Liberation Sans"/>
                <a:cs typeface="Liberation Sans"/>
              </a:rPr>
              <a:t>PCTO</a:t>
            </a:r>
            <a:endParaRPr sz="2700">
              <a:latin typeface="Liberation Sans"/>
              <a:cs typeface="Liberation San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181739" y="5908226"/>
            <a:ext cx="2996565" cy="830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9000"/>
              </a:lnSpc>
              <a:spcBef>
                <a:spcPts val="100"/>
              </a:spcBef>
            </a:pPr>
            <a:r>
              <a:rPr sz="1900" spc="-5" dirty="0">
                <a:solidFill>
                  <a:srgbClr val="FFFFFF"/>
                </a:solidFill>
                <a:latin typeface="Liberation Sans"/>
                <a:cs typeface="Liberation Sans"/>
              </a:rPr>
              <a:t>Saranno attivati percorsi  linguistici </a:t>
            </a:r>
            <a:r>
              <a:rPr sz="1900" dirty="0">
                <a:solidFill>
                  <a:srgbClr val="FFFFFF"/>
                </a:solidFill>
                <a:latin typeface="Liberation Sans"/>
                <a:cs typeface="Liberation Sans"/>
              </a:rPr>
              <a:t>e </a:t>
            </a:r>
            <a:r>
              <a:rPr sz="1900" spc="-5" dirty="0">
                <a:solidFill>
                  <a:srgbClr val="FFFFFF"/>
                </a:solidFill>
                <a:latin typeface="Liberation Sans"/>
                <a:cs typeface="Liberation Sans"/>
              </a:rPr>
              <a:t>di</a:t>
            </a:r>
            <a:r>
              <a:rPr sz="1900" spc="-55" dirty="0">
                <a:solidFill>
                  <a:srgbClr val="FFFFFF"/>
                </a:solidFill>
                <a:latin typeface="Liberation Sans"/>
                <a:cs typeface="Liberation Sans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Liberation Sans"/>
                <a:cs typeface="Liberation Sans"/>
              </a:rPr>
              <a:t>certificazione.</a:t>
            </a:r>
            <a:endParaRPr sz="1900">
              <a:latin typeface="Liberation Sans"/>
              <a:cs typeface="Liberation Sans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9669856" y="5908226"/>
            <a:ext cx="2930525" cy="830580"/>
          </a:xfrm>
          <a:prstGeom prst="rect">
            <a:avLst/>
          </a:prstGeom>
        </p:spPr>
        <p:txBody>
          <a:bodyPr vert="horz" wrap="square" lIns="0" tIns="1257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sz="1900" spc="-5" dirty="0">
                <a:solidFill>
                  <a:srgbClr val="FFFFFF"/>
                </a:solidFill>
                <a:latin typeface="Liberation Sans"/>
                <a:cs typeface="Liberation Sans"/>
              </a:rPr>
              <a:t>Continueranno </a:t>
            </a:r>
            <a:r>
              <a:rPr sz="1900" dirty="0">
                <a:solidFill>
                  <a:srgbClr val="FFFFFF"/>
                </a:solidFill>
                <a:latin typeface="Liberation Sans"/>
                <a:cs typeface="Liberation Sans"/>
              </a:rPr>
              <a:t>i</a:t>
            </a:r>
            <a:r>
              <a:rPr sz="1900" spc="-25" dirty="0">
                <a:solidFill>
                  <a:srgbClr val="FFFFFF"/>
                </a:solidFill>
                <a:latin typeface="Liberation Sans"/>
                <a:cs typeface="Liberation Sans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Liberation Sans"/>
                <a:cs typeface="Liberation Sans"/>
              </a:rPr>
              <a:t>progetti</a:t>
            </a:r>
            <a:endParaRPr sz="1900">
              <a:latin typeface="Liberation Sans"/>
              <a:cs typeface="Liberation Sans"/>
            </a:endParaRPr>
          </a:p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sz="1900" dirty="0">
                <a:solidFill>
                  <a:srgbClr val="FFFFFF"/>
                </a:solidFill>
                <a:latin typeface="Liberation Sans"/>
                <a:cs typeface="Liberation Sans"/>
              </a:rPr>
              <a:t>di </a:t>
            </a:r>
            <a:r>
              <a:rPr sz="1900" spc="-5" dirty="0">
                <a:solidFill>
                  <a:srgbClr val="FFFFFF"/>
                </a:solidFill>
                <a:latin typeface="Liberation Sans"/>
                <a:cs typeface="Liberation Sans"/>
              </a:rPr>
              <a:t>istituto anche </a:t>
            </a:r>
            <a:r>
              <a:rPr sz="1900" dirty="0">
                <a:solidFill>
                  <a:srgbClr val="FFFFFF"/>
                </a:solidFill>
                <a:latin typeface="Liberation Sans"/>
                <a:cs typeface="Liberation Sans"/>
              </a:rPr>
              <a:t>a</a:t>
            </a:r>
            <a:r>
              <a:rPr sz="1900" spc="-65" dirty="0">
                <a:solidFill>
                  <a:srgbClr val="FFFFFF"/>
                </a:solidFill>
                <a:latin typeface="Liberation Sans"/>
                <a:cs typeface="Liberation Sans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Liberation Sans"/>
                <a:cs typeface="Liberation Sans"/>
              </a:rPr>
              <a:t>distanza.</a:t>
            </a:r>
            <a:endParaRPr sz="1900">
              <a:latin typeface="Liberation Sans"/>
              <a:cs typeface="Liberation Sans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4134935" y="5906435"/>
            <a:ext cx="3145155" cy="16351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39065">
              <a:lnSpc>
                <a:spcPct val="138800"/>
              </a:lnSpc>
              <a:spcBef>
                <a:spcPts val="105"/>
              </a:spcBef>
            </a:pPr>
            <a:r>
              <a:rPr sz="1900" spc="-5" dirty="0">
                <a:solidFill>
                  <a:srgbClr val="FFFFFF"/>
                </a:solidFill>
                <a:latin typeface="Liberation Sans"/>
                <a:cs typeface="Liberation Sans"/>
              </a:rPr>
              <a:t>Verranno sviluppati</a:t>
            </a:r>
            <a:r>
              <a:rPr sz="1900" spc="-50" dirty="0">
                <a:solidFill>
                  <a:srgbClr val="FFFFFF"/>
                </a:solidFill>
                <a:latin typeface="Liberation Sans"/>
                <a:cs typeface="Liberation Sans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Liberation Sans"/>
                <a:cs typeface="Liberation Sans"/>
              </a:rPr>
              <a:t>percorsi  </a:t>
            </a:r>
            <a:r>
              <a:rPr sz="1900" dirty="0">
                <a:solidFill>
                  <a:srgbClr val="FFFFFF"/>
                </a:solidFill>
                <a:latin typeface="Liberation Sans"/>
                <a:cs typeface="Liberation Sans"/>
              </a:rPr>
              <a:t>di </a:t>
            </a:r>
            <a:r>
              <a:rPr sz="1900" spc="-5" dirty="0">
                <a:solidFill>
                  <a:srgbClr val="FFFFFF"/>
                </a:solidFill>
                <a:latin typeface="Liberation Sans"/>
                <a:cs typeface="Liberation Sans"/>
              </a:rPr>
              <a:t>orientamento </a:t>
            </a:r>
            <a:r>
              <a:rPr sz="1900" dirty="0">
                <a:solidFill>
                  <a:srgbClr val="FFFFFF"/>
                </a:solidFill>
                <a:latin typeface="Liberation Sans"/>
                <a:cs typeface="Liberation Sans"/>
              </a:rPr>
              <a:t>e </a:t>
            </a:r>
            <a:r>
              <a:rPr sz="1900" spc="-5" dirty="0">
                <a:solidFill>
                  <a:srgbClr val="FFFFFF"/>
                </a:solidFill>
                <a:latin typeface="Liberation Sans"/>
                <a:cs typeface="Liberation Sans"/>
              </a:rPr>
              <a:t>di  conoscenza del</a:t>
            </a:r>
            <a:r>
              <a:rPr sz="1900" spc="-15" dirty="0">
                <a:solidFill>
                  <a:srgbClr val="FFFFFF"/>
                </a:solidFill>
                <a:latin typeface="Liberation Sans"/>
                <a:cs typeface="Liberation Sans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Liberation Sans"/>
                <a:cs typeface="Liberation Sans"/>
              </a:rPr>
              <a:t>mondo</a:t>
            </a:r>
            <a:endParaRPr sz="1900">
              <a:latin typeface="Liberation Sans"/>
              <a:cs typeface="Liberation Sans"/>
            </a:endParaRPr>
          </a:p>
          <a:p>
            <a:pPr marL="12700">
              <a:lnSpc>
                <a:spcPct val="100000"/>
              </a:lnSpc>
              <a:spcBef>
                <a:spcPts val="895"/>
              </a:spcBef>
            </a:pPr>
            <a:r>
              <a:rPr sz="1900" spc="-5" dirty="0">
                <a:solidFill>
                  <a:srgbClr val="FFFFFF"/>
                </a:solidFill>
                <a:latin typeface="Liberation Sans"/>
                <a:cs typeface="Liberation Sans"/>
              </a:rPr>
              <a:t>del lavoro </a:t>
            </a:r>
            <a:r>
              <a:rPr sz="1900" dirty="0">
                <a:solidFill>
                  <a:srgbClr val="FFFFFF"/>
                </a:solidFill>
                <a:latin typeface="Liberation Sans"/>
                <a:cs typeface="Liberation Sans"/>
              </a:rPr>
              <a:t>e </a:t>
            </a:r>
            <a:r>
              <a:rPr sz="1900" spc="-5" dirty="0">
                <a:solidFill>
                  <a:srgbClr val="FFFFFF"/>
                </a:solidFill>
                <a:latin typeface="Liberation Sans"/>
                <a:cs typeface="Liberation Sans"/>
              </a:rPr>
              <a:t>delle</a:t>
            </a:r>
            <a:r>
              <a:rPr sz="1900" spc="-60" dirty="0">
                <a:solidFill>
                  <a:srgbClr val="FFFFFF"/>
                </a:solidFill>
                <a:latin typeface="Liberation Sans"/>
                <a:cs typeface="Liberation Sans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Liberation Sans"/>
                <a:cs typeface="Liberation Sans"/>
              </a:rPr>
              <a:t>professioni.</a:t>
            </a:r>
            <a:endParaRPr sz="1900">
              <a:latin typeface="Liberation Sans"/>
              <a:cs typeface="Liberation Sans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4170583" y="8011341"/>
            <a:ext cx="2902585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spc="-5" dirty="0">
                <a:solidFill>
                  <a:srgbClr val="FFFFFF"/>
                </a:solidFill>
                <a:latin typeface="Liberation Sans"/>
                <a:cs typeface="Liberation Sans"/>
              </a:rPr>
              <a:t>Scrivere il curriculum</a:t>
            </a:r>
            <a:r>
              <a:rPr sz="1900" spc="-45" dirty="0">
                <a:solidFill>
                  <a:srgbClr val="FFFFFF"/>
                </a:solidFill>
                <a:latin typeface="Liberation Sans"/>
                <a:cs typeface="Liberation Sans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Liberation Sans"/>
                <a:cs typeface="Liberation Sans"/>
              </a:rPr>
              <a:t>vitae.</a:t>
            </a:r>
            <a:endParaRPr sz="1900">
              <a:latin typeface="Liberation Sans"/>
              <a:cs typeface="Liberation Sans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4189659" y="8737819"/>
            <a:ext cx="2060575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spc="-5" dirty="0">
                <a:solidFill>
                  <a:srgbClr val="FFFFFF"/>
                </a:solidFill>
                <a:latin typeface="Liberation Sans"/>
                <a:cs typeface="Liberation Sans"/>
              </a:rPr>
              <a:t>Test per </a:t>
            </a:r>
            <a:r>
              <a:rPr sz="1900" dirty="0">
                <a:solidFill>
                  <a:srgbClr val="FFFFFF"/>
                </a:solidFill>
                <a:latin typeface="Liberation Sans"/>
                <a:cs typeface="Liberation Sans"/>
              </a:rPr>
              <a:t>i</a:t>
            </a:r>
            <a:r>
              <a:rPr sz="1900" spc="-60" dirty="0">
                <a:solidFill>
                  <a:srgbClr val="FFFFFF"/>
                </a:solidFill>
                <a:latin typeface="Liberation Sans"/>
                <a:cs typeface="Liberation Sans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Liberation Sans"/>
                <a:cs typeface="Liberation Sans"/>
              </a:rPr>
              <a:t>concorsi.</a:t>
            </a:r>
            <a:endParaRPr sz="1900">
              <a:latin typeface="Liberation Sans"/>
              <a:cs typeface="Liberation Sans"/>
            </a:endParaRPr>
          </a:p>
        </p:txBody>
      </p:sp>
      <p:sp>
        <p:nvSpPr>
          <p:cNvPr id="37" name="object 37"/>
          <p:cNvSpPr txBox="1">
            <a:spLocks noGrp="1"/>
          </p:cNvSpPr>
          <p:nvPr>
            <p:ph type="title"/>
          </p:nvPr>
        </p:nvSpPr>
        <p:spPr>
          <a:xfrm>
            <a:off x="355574" y="0"/>
            <a:ext cx="8468995" cy="788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Piano </a:t>
            </a:r>
            <a:r>
              <a:rPr sz="5000" dirty="0"/>
              <a:t>di </a:t>
            </a:r>
            <a:r>
              <a:rPr sz="5000" spc="-5" dirty="0"/>
              <a:t>Offerta</a:t>
            </a:r>
            <a:r>
              <a:rPr sz="5000" spc="-95" dirty="0"/>
              <a:t> </a:t>
            </a:r>
            <a:r>
              <a:rPr sz="5000" spc="-5" dirty="0"/>
              <a:t>Formativa</a:t>
            </a:r>
            <a:endParaRPr sz="5000"/>
          </a:p>
        </p:txBody>
      </p:sp>
      <p:sp>
        <p:nvSpPr>
          <p:cNvPr id="38" name="object 38"/>
          <p:cNvSpPr txBox="1"/>
          <p:nvPr/>
        </p:nvSpPr>
        <p:spPr>
          <a:xfrm>
            <a:off x="9339541" y="6918747"/>
            <a:ext cx="27686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3600" spc="-727" baseline="-9259" dirty="0">
                <a:solidFill>
                  <a:srgbClr val="FFFFFF"/>
                </a:solidFill>
                <a:latin typeface="OpenSymbol"/>
                <a:cs typeface="OpenSymbol"/>
              </a:rPr>
              <a:t>❖</a:t>
            </a:r>
            <a:r>
              <a:rPr sz="850" dirty="0">
                <a:latin typeface="OpenSymbol"/>
                <a:cs typeface="OpenSymbol"/>
              </a:rPr>
              <a:t>●</a:t>
            </a:r>
            <a:endParaRPr sz="850">
              <a:latin typeface="OpenSymbol"/>
              <a:cs typeface="OpenSymbo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9338462" y="5898874"/>
            <a:ext cx="25209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3600" spc="-1012" baseline="-15046" dirty="0">
                <a:solidFill>
                  <a:srgbClr val="FFFFFF"/>
                </a:solidFill>
                <a:latin typeface="OpenSymbol"/>
                <a:cs typeface="OpenSymbol"/>
              </a:rPr>
              <a:t>❖</a:t>
            </a:r>
            <a:r>
              <a:rPr sz="850" dirty="0">
                <a:latin typeface="OpenSymbol"/>
                <a:cs typeface="OpenSymbol"/>
              </a:rPr>
              <a:t>●</a:t>
            </a:r>
            <a:endParaRPr sz="850">
              <a:latin typeface="OpenSymbol"/>
              <a:cs typeface="OpenSymbo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856454" y="5898874"/>
            <a:ext cx="246379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3600" spc="-1087" baseline="-15046" dirty="0">
                <a:solidFill>
                  <a:srgbClr val="FFFFFF"/>
                </a:solidFill>
                <a:latin typeface="OpenSymbol"/>
                <a:cs typeface="OpenSymbol"/>
              </a:rPr>
              <a:t>❖</a:t>
            </a:r>
            <a:r>
              <a:rPr sz="850" dirty="0">
                <a:latin typeface="OpenSymbol"/>
                <a:cs typeface="OpenSymbol"/>
              </a:rPr>
              <a:t>●</a:t>
            </a:r>
            <a:endParaRPr sz="850">
              <a:latin typeface="OpenSymbol"/>
              <a:cs typeface="OpenSymbo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3855738" y="8615429"/>
            <a:ext cx="25463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3600" spc="-982" baseline="-16203" dirty="0">
                <a:solidFill>
                  <a:srgbClr val="FFFFFF"/>
                </a:solidFill>
                <a:latin typeface="OpenSymbol"/>
                <a:cs typeface="OpenSymbol"/>
              </a:rPr>
              <a:t>❖</a:t>
            </a:r>
            <a:r>
              <a:rPr sz="850" dirty="0">
                <a:latin typeface="OpenSymbol"/>
                <a:cs typeface="OpenSymbol"/>
              </a:rPr>
              <a:t>●</a:t>
            </a:r>
            <a:endParaRPr sz="850">
              <a:latin typeface="OpenSymbol"/>
              <a:cs typeface="OpenSymbo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3855738" y="7889306"/>
            <a:ext cx="23622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3600" spc="-1207" baseline="-12731" dirty="0">
                <a:solidFill>
                  <a:srgbClr val="FFFFFF"/>
                </a:solidFill>
                <a:latin typeface="OpenSymbol"/>
                <a:cs typeface="OpenSymbol"/>
              </a:rPr>
              <a:t>❖</a:t>
            </a:r>
            <a:r>
              <a:rPr sz="850" dirty="0">
                <a:latin typeface="OpenSymbol"/>
                <a:cs typeface="OpenSymbol"/>
              </a:rPr>
              <a:t>●</a:t>
            </a:r>
            <a:endParaRPr sz="850">
              <a:latin typeface="OpenSymbol"/>
              <a:cs typeface="OpenSymbo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3821537" y="5897794"/>
            <a:ext cx="23495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3600" spc="-1222" baseline="-15046" dirty="0">
                <a:solidFill>
                  <a:srgbClr val="FFFFFF"/>
                </a:solidFill>
                <a:latin typeface="OpenSymbol"/>
                <a:cs typeface="OpenSymbol"/>
              </a:rPr>
              <a:t>❖</a:t>
            </a:r>
            <a:r>
              <a:rPr sz="850" dirty="0">
                <a:latin typeface="OpenSymbol"/>
                <a:cs typeface="OpenSymbol"/>
              </a:rPr>
              <a:t>●</a:t>
            </a:r>
            <a:endParaRPr sz="850">
              <a:latin typeface="OpenSymbol"/>
              <a:cs typeface="OpenSymbo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3821537" y="2033677"/>
            <a:ext cx="252095" cy="1097280"/>
          </a:xfrm>
          <a:prstGeom prst="rect">
            <a:avLst/>
          </a:prstGeom>
        </p:spPr>
        <p:txBody>
          <a:bodyPr vert="horz" wrap="square" lIns="0" tIns="1822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435"/>
              </a:spcBef>
            </a:pPr>
            <a:r>
              <a:rPr sz="3600" spc="-1012" baseline="-16203" dirty="0">
                <a:solidFill>
                  <a:srgbClr val="FFFFFF"/>
                </a:solidFill>
                <a:latin typeface="OpenSymbol"/>
                <a:cs typeface="OpenSymbol"/>
              </a:rPr>
              <a:t>❖</a:t>
            </a:r>
            <a:r>
              <a:rPr sz="850" dirty="0">
                <a:latin typeface="OpenSymbol"/>
                <a:cs typeface="OpenSymbol"/>
              </a:rPr>
              <a:t>●</a:t>
            </a:r>
            <a:endParaRPr sz="850">
              <a:latin typeface="OpenSymbol"/>
              <a:cs typeface="OpenSymbol"/>
            </a:endParaRPr>
          </a:p>
          <a:p>
            <a:pPr marL="38100">
              <a:lnSpc>
                <a:spcPct val="100000"/>
              </a:lnSpc>
              <a:spcBef>
                <a:spcPts val="1340"/>
              </a:spcBef>
            </a:pPr>
            <a:r>
              <a:rPr sz="3600" spc="-1012" baseline="-10416" dirty="0">
                <a:solidFill>
                  <a:srgbClr val="FFFFFF"/>
                </a:solidFill>
                <a:latin typeface="OpenSymbol"/>
                <a:cs typeface="OpenSymbol"/>
              </a:rPr>
              <a:t>❖</a:t>
            </a:r>
            <a:r>
              <a:rPr sz="850" dirty="0">
                <a:latin typeface="OpenSymbol"/>
                <a:cs typeface="OpenSymbol"/>
              </a:rPr>
              <a:t>●</a:t>
            </a:r>
            <a:endParaRPr sz="850">
              <a:latin typeface="OpenSymbol"/>
              <a:cs typeface="OpenSymbo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9356102" y="7575388"/>
            <a:ext cx="26035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3600" spc="-922" baseline="-15046" dirty="0">
                <a:solidFill>
                  <a:srgbClr val="FFFFFF"/>
                </a:solidFill>
                <a:latin typeface="OpenSymbol"/>
                <a:cs typeface="OpenSymbol"/>
              </a:rPr>
              <a:t>❖</a:t>
            </a:r>
            <a:r>
              <a:rPr sz="850" dirty="0">
                <a:latin typeface="OpenSymbol"/>
                <a:cs typeface="OpenSymbol"/>
              </a:rPr>
              <a:t>●</a:t>
            </a:r>
            <a:endParaRPr sz="850">
              <a:latin typeface="OpenSymbol"/>
              <a:cs typeface="OpenSymbo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38695" y="2033677"/>
            <a:ext cx="259079" cy="1633220"/>
          </a:xfrm>
          <a:prstGeom prst="rect">
            <a:avLst/>
          </a:prstGeom>
        </p:spPr>
        <p:txBody>
          <a:bodyPr vert="horz" wrap="square" lIns="0" tIns="1822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435"/>
              </a:spcBef>
            </a:pPr>
            <a:r>
              <a:rPr sz="3600" spc="-937" baseline="-11574" dirty="0">
                <a:solidFill>
                  <a:srgbClr val="FFFFFF"/>
                </a:solidFill>
                <a:latin typeface="OpenSymbol"/>
                <a:cs typeface="OpenSymbol"/>
              </a:rPr>
              <a:t>❖</a:t>
            </a:r>
            <a:r>
              <a:rPr sz="850" dirty="0">
                <a:latin typeface="OpenSymbol"/>
                <a:cs typeface="OpenSymbol"/>
              </a:rPr>
              <a:t>●</a:t>
            </a:r>
            <a:endParaRPr sz="850">
              <a:latin typeface="OpenSymbol"/>
              <a:cs typeface="OpenSymbol"/>
            </a:endParaRPr>
          </a:p>
          <a:p>
            <a:pPr marL="38100">
              <a:lnSpc>
                <a:spcPct val="100000"/>
              </a:lnSpc>
              <a:spcBef>
                <a:spcPts val="1340"/>
              </a:spcBef>
            </a:pPr>
            <a:r>
              <a:rPr sz="3600" spc="-937" baseline="-11574" dirty="0">
                <a:solidFill>
                  <a:srgbClr val="FFFFFF"/>
                </a:solidFill>
                <a:latin typeface="OpenSymbol"/>
                <a:cs typeface="OpenSymbol"/>
              </a:rPr>
              <a:t>❖</a:t>
            </a:r>
            <a:r>
              <a:rPr sz="850" dirty="0">
                <a:latin typeface="OpenSymbol"/>
                <a:cs typeface="OpenSymbol"/>
              </a:rPr>
              <a:t>●</a:t>
            </a:r>
            <a:endParaRPr sz="850">
              <a:latin typeface="OpenSymbol"/>
              <a:cs typeface="OpenSymbol"/>
            </a:endParaRPr>
          </a:p>
          <a:p>
            <a:pPr marL="38100">
              <a:lnSpc>
                <a:spcPct val="100000"/>
              </a:lnSpc>
              <a:spcBef>
                <a:spcPts val="1340"/>
              </a:spcBef>
            </a:pPr>
            <a:r>
              <a:rPr sz="3600" spc="-937" baseline="-12731" dirty="0">
                <a:solidFill>
                  <a:srgbClr val="FFFFFF"/>
                </a:solidFill>
                <a:latin typeface="OpenSymbol"/>
                <a:cs typeface="OpenSymbol"/>
              </a:rPr>
              <a:t>❖</a:t>
            </a:r>
            <a:r>
              <a:rPr sz="850" dirty="0">
                <a:latin typeface="OpenSymbol"/>
                <a:cs typeface="OpenSymbol"/>
              </a:rPr>
              <a:t>●</a:t>
            </a:r>
            <a:endParaRPr sz="850">
              <a:latin typeface="OpenSymbol"/>
              <a:cs typeface="OpenSymbo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995062" y="2029360"/>
            <a:ext cx="259079" cy="1635125"/>
          </a:xfrm>
          <a:prstGeom prst="rect">
            <a:avLst/>
          </a:prstGeom>
        </p:spPr>
        <p:txBody>
          <a:bodyPr vert="horz" wrap="square" lIns="0" tIns="1828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440"/>
              </a:spcBef>
            </a:pPr>
            <a:r>
              <a:rPr sz="3600" spc="-937" baseline="-11574" dirty="0">
                <a:solidFill>
                  <a:srgbClr val="FFFFFF"/>
                </a:solidFill>
                <a:latin typeface="OpenSymbol"/>
                <a:cs typeface="OpenSymbol"/>
              </a:rPr>
              <a:t>❖</a:t>
            </a:r>
            <a:r>
              <a:rPr sz="850" dirty="0">
                <a:latin typeface="OpenSymbol"/>
                <a:cs typeface="OpenSymbol"/>
              </a:rPr>
              <a:t>●</a:t>
            </a:r>
            <a:endParaRPr sz="850">
              <a:latin typeface="OpenSymbol"/>
              <a:cs typeface="OpenSymbol"/>
            </a:endParaRPr>
          </a:p>
          <a:p>
            <a:pPr marL="38100">
              <a:lnSpc>
                <a:spcPct val="100000"/>
              </a:lnSpc>
              <a:spcBef>
                <a:spcPts val="1340"/>
              </a:spcBef>
            </a:pPr>
            <a:r>
              <a:rPr sz="3600" spc="-937" baseline="-12731" dirty="0">
                <a:solidFill>
                  <a:srgbClr val="FFFFFF"/>
                </a:solidFill>
                <a:latin typeface="OpenSymbol"/>
                <a:cs typeface="OpenSymbol"/>
              </a:rPr>
              <a:t>❖</a:t>
            </a:r>
            <a:r>
              <a:rPr sz="850" dirty="0">
                <a:latin typeface="OpenSymbol"/>
                <a:cs typeface="OpenSymbol"/>
              </a:rPr>
              <a:t>●</a:t>
            </a:r>
            <a:endParaRPr sz="850">
              <a:latin typeface="OpenSymbol"/>
              <a:cs typeface="OpenSymbol"/>
            </a:endParaRPr>
          </a:p>
          <a:p>
            <a:pPr marL="38100">
              <a:lnSpc>
                <a:spcPct val="100000"/>
              </a:lnSpc>
              <a:spcBef>
                <a:spcPts val="1350"/>
              </a:spcBef>
            </a:pPr>
            <a:r>
              <a:rPr sz="3600" spc="-937" baseline="-13888" dirty="0">
                <a:solidFill>
                  <a:srgbClr val="FFFFFF"/>
                </a:solidFill>
                <a:latin typeface="OpenSymbol"/>
                <a:cs typeface="OpenSymbol"/>
              </a:rPr>
              <a:t>❖</a:t>
            </a:r>
            <a:r>
              <a:rPr sz="850" dirty="0">
                <a:latin typeface="OpenSymbol"/>
                <a:cs typeface="OpenSymbol"/>
              </a:rPr>
              <a:t>●</a:t>
            </a:r>
            <a:endParaRPr sz="850">
              <a:latin typeface="OpenSymbol"/>
              <a:cs typeface="OpenSymbo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9386696" y="2016761"/>
            <a:ext cx="259715" cy="1097915"/>
          </a:xfrm>
          <a:prstGeom prst="rect">
            <a:avLst/>
          </a:prstGeom>
        </p:spPr>
        <p:txBody>
          <a:bodyPr vert="horz" wrap="square" lIns="0" tIns="1828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440"/>
              </a:spcBef>
            </a:pPr>
            <a:r>
              <a:rPr sz="3600" spc="-922" baseline="-13888" dirty="0">
                <a:solidFill>
                  <a:srgbClr val="FFFFFF"/>
                </a:solidFill>
                <a:latin typeface="OpenSymbol"/>
                <a:cs typeface="OpenSymbol"/>
              </a:rPr>
              <a:t>❖</a:t>
            </a:r>
            <a:r>
              <a:rPr sz="850" dirty="0">
                <a:latin typeface="OpenSymbol"/>
                <a:cs typeface="OpenSymbol"/>
              </a:rPr>
              <a:t>●</a:t>
            </a:r>
            <a:endParaRPr sz="850">
              <a:latin typeface="OpenSymbol"/>
              <a:cs typeface="OpenSymbol"/>
            </a:endParaRPr>
          </a:p>
          <a:p>
            <a:pPr marL="38100">
              <a:lnSpc>
                <a:spcPct val="100000"/>
              </a:lnSpc>
              <a:spcBef>
                <a:spcPts val="1340"/>
              </a:spcBef>
            </a:pPr>
            <a:r>
              <a:rPr sz="3600" spc="-922" baseline="-8101" dirty="0">
                <a:solidFill>
                  <a:srgbClr val="FFFFFF"/>
                </a:solidFill>
                <a:latin typeface="OpenSymbol"/>
                <a:cs typeface="OpenSymbol"/>
              </a:rPr>
              <a:t>❖</a:t>
            </a:r>
            <a:r>
              <a:rPr sz="850" dirty="0">
                <a:latin typeface="OpenSymbol"/>
                <a:cs typeface="OpenSymbol"/>
              </a:rPr>
              <a:t>●</a:t>
            </a:r>
            <a:endParaRPr sz="850">
              <a:latin typeface="OpenSymbol"/>
              <a:cs typeface="OpenSymbo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9386696" y="3527911"/>
            <a:ext cx="25971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3600" spc="-922" baseline="-12731" dirty="0">
                <a:solidFill>
                  <a:srgbClr val="FFFFFF"/>
                </a:solidFill>
                <a:latin typeface="OpenSymbol"/>
                <a:cs typeface="OpenSymbol"/>
              </a:rPr>
              <a:t>❖</a:t>
            </a:r>
            <a:r>
              <a:rPr sz="850" dirty="0">
                <a:latin typeface="OpenSymbol"/>
                <a:cs typeface="OpenSymbol"/>
              </a:rPr>
              <a:t>●</a:t>
            </a:r>
            <a:endParaRPr sz="850">
              <a:latin typeface="OpenSymbol"/>
              <a:cs typeface="OpenSymbol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17415357" y="9540002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80" h="576579">
                <a:moveTo>
                  <a:pt x="576364" y="287997"/>
                </a:moveTo>
                <a:lnTo>
                  <a:pt x="566553" y="362745"/>
                </a:lnTo>
                <a:lnTo>
                  <a:pt x="537844" y="432358"/>
                </a:lnTo>
                <a:lnTo>
                  <a:pt x="491850" y="491850"/>
                </a:lnTo>
                <a:lnTo>
                  <a:pt x="432358" y="537845"/>
                </a:lnTo>
                <a:lnTo>
                  <a:pt x="362745" y="566553"/>
                </a:lnTo>
                <a:lnTo>
                  <a:pt x="287997" y="576364"/>
                </a:lnTo>
                <a:lnTo>
                  <a:pt x="250415" y="573888"/>
                </a:lnTo>
                <a:lnTo>
                  <a:pt x="177944" y="554493"/>
                </a:lnTo>
                <a:lnTo>
                  <a:pt x="112740" y="516703"/>
                </a:lnTo>
                <a:lnTo>
                  <a:pt x="59660" y="463623"/>
                </a:lnTo>
                <a:lnTo>
                  <a:pt x="21870" y="398413"/>
                </a:lnTo>
                <a:lnTo>
                  <a:pt x="2475" y="325793"/>
                </a:lnTo>
                <a:lnTo>
                  <a:pt x="0" y="287997"/>
                </a:lnTo>
                <a:lnTo>
                  <a:pt x="2475" y="250415"/>
                </a:lnTo>
                <a:lnTo>
                  <a:pt x="21870" y="177944"/>
                </a:lnTo>
                <a:lnTo>
                  <a:pt x="59660" y="112740"/>
                </a:lnTo>
                <a:lnTo>
                  <a:pt x="112740" y="59660"/>
                </a:lnTo>
                <a:lnTo>
                  <a:pt x="177944" y="21870"/>
                </a:lnTo>
                <a:lnTo>
                  <a:pt x="250415" y="2475"/>
                </a:lnTo>
                <a:lnTo>
                  <a:pt x="287997" y="0"/>
                </a:lnTo>
                <a:lnTo>
                  <a:pt x="325793" y="2475"/>
                </a:lnTo>
                <a:lnTo>
                  <a:pt x="398413" y="21870"/>
                </a:lnTo>
                <a:lnTo>
                  <a:pt x="463623" y="59660"/>
                </a:lnTo>
                <a:lnTo>
                  <a:pt x="516703" y="112740"/>
                </a:lnTo>
                <a:lnTo>
                  <a:pt x="554493" y="177944"/>
                </a:lnTo>
                <a:lnTo>
                  <a:pt x="573888" y="250415"/>
                </a:lnTo>
                <a:lnTo>
                  <a:pt x="576364" y="287997"/>
                </a:lnTo>
                <a:close/>
              </a:path>
            </a:pathLst>
          </a:custGeom>
          <a:ln w="35999">
            <a:solidFill>
              <a:srgbClr val="4F92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5"/>
              </a:spcBef>
            </a:pPr>
            <a:fld id="{81D60167-4931-47E6-BA6A-407CBD079E47}" type="slidenum">
              <a:rPr dirty="0"/>
              <a:t>29</a:t>
            </a:fld>
            <a:endParaRPr dirty="0"/>
          </a:p>
        </p:txBody>
      </p:sp>
      <p:sp>
        <p:nvSpPr>
          <p:cNvPr id="52" name="object 5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pc="-10" dirty="0"/>
              <a:t>25/09/20</a:t>
            </a:r>
          </a:p>
        </p:txBody>
      </p:sp>
      <p:sp>
        <p:nvSpPr>
          <p:cNvPr id="53" name="object 5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dirty="0"/>
              <a:t>IIS </a:t>
            </a:r>
            <a:r>
              <a:rPr spc="-5" dirty="0"/>
              <a:t>C. </a:t>
            </a:r>
            <a:r>
              <a:rPr spc="-10" dirty="0"/>
              <a:t>PISACANE </a:t>
            </a:r>
            <a:r>
              <a:rPr dirty="0"/>
              <a:t>-</a:t>
            </a:r>
            <a:r>
              <a:rPr spc="-50" dirty="0"/>
              <a:t> </a:t>
            </a:r>
            <a:r>
              <a:rPr spc="-5" dirty="0"/>
              <a:t>SAPRI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86535" y="2119582"/>
            <a:ext cx="12736830" cy="32378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895">
              <a:lnSpc>
                <a:spcPct val="100000"/>
              </a:lnSpc>
              <a:spcBef>
                <a:spcPts val="100"/>
              </a:spcBef>
            </a:pP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L’Istituto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ha collaborato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con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gli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Enti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del Territorio per la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definizione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del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“Patto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</a:t>
            </a:r>
            <a:r>
              <a:rPr sz="2200" b="1" spc="13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Comunità”</a:t>
            </a:r>
            <a:endParaRPr sz="2200">
              <a:latin typeface="Open Sans"/>
              <a:cs typeface="Open Sans"/>
            </a:endParaRPr>
          </a:p>
          <a:p>
            <a:pPr marL="48260">
              <a:lnSpc>
                <a:spcPct val="100000"/>
              </a:lnSpc>
              <a:spcBef>
                <a:spcPts val="1600"/>
              </a:spcBef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per garantire la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ripartenza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della scuola in</a:t>
            </a:r>
            <a:r>
              <a:rPr sz="2200" b="1" spc="2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sicurezza.</a:t>
            </a:r>
            <a:endParaRPr sz="2200">
              <a:latin typeface="Open Sans"/>
              <a:cs typeface="Open Sans"/>
            </a:endParaRPr>
          </a:p>
          <a:p>
            <a:pPr marL="27305" marR="974725" indent="-15240">
              <a:lnSpc>
                <a:spcPct val="136500"/>
              </a:lnSpc>
              <a:spcBef>
                <a:spcPts val="215"/>
              </a:spcBef>
              <a:tabLst>
                <a:tab pos="3276600" algn="l"/>
                <a:tab pos="10636250" algn="l"/>
              </a:tabLst>
            </a:pP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Questo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opuscolo ha la finalità di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riassumere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per gli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studenti,</a:t>
            </a:r>
            <a:r>
              <a:rPr sz="2200" b="1" spc="17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le</a:t>
            </a:r>
            <a:r>
              <a:rPr sz="2200" b="1" spc="1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studentesse	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le</a:t>
            </a:r>
            <a:r>
              <a:rPr sz="2200" b="1" spc="-10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loro  famiglie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gli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aspetti salienti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del </a:t>
            </a:r>
            <a:r>
              <a:rPr sz="2200" b="1" u="heavy" spc="-10" dirty="0">
                <a:solidFill>
                  <a:srgbClr val="263654"/>
                </a:solidFill>
                <a:uFill>
                  <a:solidFill>
                    <a:srgbClr val="263654"/>
                  </a:solidFill>
                </a:uFill>
                <a:latin typeface="Open Sans"/>
                <a:cs typeface="Open Sans"/>
              </a:rPr>
              <a:t>Protocollo </a:t>
            </a:r>
            <a:r>
              <a:rPr sz="2200" b="1" u="heavy" spc="-5" dirty="0">
                <a:solidFill>
                  <a:srgbClr val="263654"/>
                </a:solidFill>
                <a:uFill>
                  <a:solidFill>
                    <a:srgbClr val="263654"/>
                  </a:solidFill>
                </a:uFill>
                <a:latin typeface="Open Sans"/>
                <a:cs typeface="Open Sans"/>
              </a:rPr>
              <a:t>per la riapertura in </a:t>
            </a:r>
            <a:r>
              <a:rPr sz="2200" b="1" u="heavy" spc="-10" dirty="0">
                <a:solidFill>
                  <a:srgbClr val="263654"/>
                </a:solidFill>
                <a:uFill>
                  <a:solidFill>
                    <a:srgbClr val="263654"/>
                  </a:solidFill>
                </a:uFill>
                <a:latin typeface="Open Sans"/>
                <a:cs typeface="Open Sans"/>
              </a:rPr>
              <a:t>Sicurezza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approvato  dal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Consiglio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d’Istituto	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in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data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8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settembre 2020 ed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elaborato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dal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SPP della</a:t>
            </a:r>
            <a:r>
              <a:rPr sz="2200" b="1" spc="2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scuola.</a:t>
            </a:r>
            <a:endParaRPr sz="2200">
              <a:latin typeface="Open Sans"/>
              <a:cs typeface="Open Sans"/>
            </a:endParaRPr>
          </a:p>
          <a:p>
            <a:pPr marL="48260" marR="615950">
              <a:lnSpc>
                <a:spcPct val="139000"/>
              </a:lnSpc>
              <a:spcBef>
                <a:spcPts val="40"/>
              </a:spcBef>
              <a:tabLst>
                <a:tab pos="864235" algn="l"/>
                <a:tab pos="1096645" algn="l"/>
                <a:tab pos="1694814" algn="l"/>
                <a:tab pos="2744470" algn="l"/>
                <a:tab pos="3357245" algn="l"/>
                <a:tab pos="3757929" algn="l"/>
                <a:tab pos="5360035" algn="l"/>
                <a:tab pos="6186805" algn="l"/>
                <a:tab pos="7239000" algn="l"/>
                <a:tab pos="7653655" algn="l"/>
                <a:tab pos="9095105" algn="l"/>
                <a:tab pos="9907905" algn="l"/>
                <a:tab pos="11679555" algn="l"/>
              </a:tabLst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Tutt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	i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o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cume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n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t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pe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r	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l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ripart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nz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	d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l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Sc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u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o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l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n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Sic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ur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ezz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son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o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o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nsult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a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bil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nel 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nostro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 sito	nella sezione specificamente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dedicata.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415357" y="9540002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80" h="576579">
                <a:moveTo>
                  <a:pt x="576364" y="287997"/>
                </a:moveTo>
                <a:lnTo>
                  <a:pt x="566553" y="362745"/>
                </a:lnTo>
                <a:lnTo>
                  <a:pt x="537844" y="432358"/>
                </a:lnTo>
                <a:lnTo>
                  <a:pt x="491850" y="491850"/>
                </a:lnTo>
                <a:lnTo>
                  <a:pt x="432358" y="537845"/>
                </a:lnTo>
                <a:lnTo>
                  <a:pt x="362745" y="566553"/>
                </a:lnTo>
                <a:lnTo>
                  <a:pt x="287997" y="576364"/>
                </a:lnTo>
                <a:lnTo>
                  <a:pt x="250415" y="573888"/>
                </a:lnTo>
                <a:lnTo>
                  <a:pt x="177944" y="554493"/>
                </a:lnTo>
                <a:lnTo>
                  <a:pt x="112740" y="516703"/>
                </a:lnTo>
                <a:lnTo>
                  <a:pt x="59660" y="463623"/>
                </a:lnTo>
                <a:lnTo>
                  <a:pt x="21870" y="398413"/>
                </a:lnTo>
                <a:lnTo>
                  <a:pt x="2475" y="325793"/>
                </a:lnTo>
                <a:lnTo>
                  <a:pt x="0" y="287997"/>
                </a:lnTo>
                <a:lnTo>
                  <a:pt x="2475" y="250415"/>
                </a:lnTo>
                <a:lnTo>
                  <a:pt x="21870" y="177944"/>
                </a:lnTo>
                <a:lnTo>
                  <a:pt x="59660" y="112740"/>
                </a:lnTo>
                <a:lnTo>
                  <a:pt x="112740" y="59660"/>
                </a:lnTo>
                <a:lnTo>
                  <a:pt x="177944" y="21870"/>
                </a:lnTo>
                <a:lnTo>
                  <a:pt x="250415" y="2475"/>
                </a:lnTo>
                <a:lnTo>
                  <a:pt x="287997" y="0"/>
                </a:lnTo>
                <a:lnTo>
                  <a:pt x="325793" y="2475"/>
                </a:lnTo>
                <a:lnTo>
                  <a:pt x="398413" y="21870"/>
                </a:lnTo>
                <a:lnTo>
                  <a:pt x="463623" y="59660"/>
                </a:lnTo>
                <a:lnTo>
                  <a:pt x="516703" y="112740"/>
                </a:lnTo>
                <a:lnTo>
                  <a:pt x="554493" y="177944"/>
                </a:lnTo>
                <a:lnTo>
                  <a:pt x="573888" y="250415"/>
                </a:lnTo>
                <a:lnTo>
                  <a:pt x="576364" y="287997"/>
                </a:lnTo>
                <a:close/>
              </a:path>
            </a:pathLst>
          </a:custGeom>
          <a:ln w="359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7514417" y="9534969"/>
            <a:ext cx="354330" cy="579120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83820">
              <a:lnSpc>
                <a:spcPct val="100000"/>
              </a:lnSpc>
              <a:spcBef>
                <a:spcPts val="320"/>
              </a:spcBef>
            </a:pPr>
            <a:fld id="{81D60167-4931-47E6-BA6A-407CBD079E47}" type="slidenum">
              <a:rPr sz="3200" dirty="0">
                <a:solidFill>
                  <a:srgbClr val="FFFFFF"/>
                </a:solidFill>
                <a:latin typeface="Open Sans"/>
                <a:cs typeface="Open Sans"/>
              </a:rPr>
              <a:t>3</a:t>
            </a:fld>
            <a:endParaRPr sz="3200">
              <a:latin typeface="Open Sans"/>
              <a:cs typeface="Open San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pc="-10" dirty="0"/>
              <a:t>25/09/20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394779" y="9715644"/>
            <a:ext cx="270319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z="1800" dirty="0">
                <a:solidFill>
                  <a:srgbClr val="F8FBFF"/>
                </a:solidFill>
                <a:latin typeface="Liberation Sans"/>
                <a:cs typeface="Liberation Sans"/>
              </a:rPr>
              <a:t>IIS </a:t>
            </a:r>
            <a:r>
              <a:rPr sz="1800" spc="-5" dirty="0">
                <a:solidFill>
                  <a:srgbClr val="F8FBFF"/>
                </a:solidFill>
                <a:latin typeface="Liberation Sans"/>
                <a:cs typeface="Liberation Sans"/>
              </a:rPr>
              <a:t>C. </a:t>
            </a:r>
            <a:r>
              <a:rPr sz="1800" spc="-10" dirty="0">
                <a:solidFill>
                  <a:srgbClr val="F8FBFF"/>
                </a:solidFill>
                <a:latin typeface="Liberation Sans"/>
                <a:cs typeface="Liberation Sans"/>
              </a:rPr>
              <a:t>PISACANE </a:t>
            </a:r>
            <a:r>
              <a:rPr sz="1800" dirty="0">
                <a:solidFill>
                  <a:srgbClr val="F8FBFF"/>
                </a:solidFill>
                <a:latin typeface="Liberation Sans"/>
                <a:cs typeface="Liberation Sans"/>
              </a:rPr>
              <a:t>-</a:t>
            </a:r>
            <a:r>
              <a:rPr sz="1800" spc="-30" dirty="0">
                <a:solidFill>
                  <a:srgbClr val="F8FBFF"/>
                </a:solidFill>
                <a:latin typeface="Liberation Sans"/>
                <a:cs typeface="Liberation Sans"/>
              </a:rPr>
              <a:t> </a:t>
            </a:r>
            <a:r>
              <a:rPr sz="1800" spc="-10" dirty="0">
                <a:solidFill>
                  <a:srgbClr val="F8FBFF"/>
                </a:solidFill>
                <a:latin typeface="Liberation Sans"/>
                <a:cs typeface="Liberation Sans"/>
              </a:rPr>
              <a:t>SAPRI</a:t>
            </a:r>
            <a:endParaRPr sz="1800">
              <a:latin typeface="Liberation Sans"/>
              <a:cs typeface="Liberation San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"/>
            <a:ext cx="18288000" cy="9360535"/>
          </a:xfrm>
          <a:custGeom>
            <a:avLst/>
            <a:gdLst/>
            <a:ahLst/>
            <a:cxnLst/>
            <a:rect l="l" t="t" r="r" b="b"/>
            <a:pathLst>
              <a:path w="18288000" h="9360535">
                <a:moveTo>
                  <a:pt x="0" y="9360001"/>
                </a:moveTo>
                <a:lnTo>
                  <a:pt x="18288000" y="9360001"/>
                </a:lnTo>
                <a:lnTo>
                  <a:pt x="18288000" y="0"/>
                </a:lnTo>
                <a:lnTo>
                  <a:pt x="0" y="0"/>
                </a:lnTo>
                <a:lnTo>
                  <a:pt x="0" y="9360001"/>
                </a:lnTo>
                <a:close/>
              </a:path>
            </a:pathLst>
          </a:custGeom>
          <a:solidFill>
            <a:srgbClr val="DCE7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10284844"/>
            <a:ext cx="18288000" cy="2540"/>
          </a:xfrm>
          <a:custGeom>
            <a:avLst/>
            <a:gdLst/>
            <a:ahLst/>
            <a:cxnLst/>
            <a:rect l="l" t="t" r="r" b="b"/>
            <a:pathLst>
              <a:path w="18288000" h="2540">
                <a:moveTo>
                  <a:pt x="0" y="2159"/>
                </a:moveTo>
                <a:lnTo>
                  <a:pt x="18288000" y="2159"/>
                </a:lnTo>
                <a:lnTo>
                  <a:pt x="18288000" y="0"/>
                </a:lnTo>
                <a:lnTo>
                  <a:pt x="0" y="0"/>
                </a:lnTo>
                <a:lnTo>
                  <a:pt x="0" y="2159"/>
                </a:lnTo>
                <a:close/>
              </a:path>
            </a:pathLst>
          </a:custGeom>
          <a:solidFill>
            <a:srgbClr val="DCE7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860282"/>
            <a:ext cx="18288000" cy="602615"/>
          </a:xfrm>
          <a:custGeom>
            <a:avLst/>
            <a:gdLst/>
            <a:ahLst/>
            <a:cxnLst/>
            <a:rect l="l" t="t" r="r" b="b"/>
            <a:pathLst>
              <a:path w="18288000" h="602614">
                <a:moveTo>
                  <a:pt x="18287632" y="321119"/>
                </a:moveTo>
                <a:lnTo>
                  <a:pt x="18287619" y="282600"/>
                </a:lnTo>
                <a:lnTo>
                  <a:pt x="16443668" y="282600"/>
                </a:lnTo>
                <a:lnTo>
                  <a:pt x="16441217" y="252298"/>
                </a:lnTo>
                <a:lnTo>
                  <a:pt x="16429812" y="206082"/>
                </a:lnTo>
                <a:lnTo>
                  <a:pt x="16412871" y="165963"/>
                </a:lnTo>
                <a:lnTo>
                  <a:pt x="16387140" y="123494"/>
                </a:lnTo>
                <a:lnTo>
                  <a:pt x="16357080" y="88379"/>
                </a:lnTo>
                <a:lnTo>
                  <a:pt x="16322053" y="58254"/>
                </a:lnTo>
                <a:lnTo>
                  <a:pt x="16282670" y="33718"/>
                </a:lnTo>
                <a:lnTo>
                  <a:pt x="16276574" y="31140"/>
                </a:lnTo>
                <a:lnTo>
                  <a:pt x="16276574" y="282600"/>
                </a:lnTo>
                <a:lnTo>
                  <a:pt x="16276269" y="282600"/>
                </a:lnTo>
                <a:lnTo>
                  <a:pt x="16276269" y="321119"/>
                </a:lnTo>
                <a:lnTo>
                  <a:pt x="16272637" y="343484"/>
                </a:lnTo>
                <a:lnTo>
                  <a:pt x="16253397" y="380530"/>
                </a:lnTo>
                <a:lnTo>
                  <a:pt x="16224111" y="409803"/>
                </a:lnTo>
                <a:lnTo>
                  <a:pt x="16187077" y="429056"/>
                </a:lnTo>
                <a:lnTo>
                  <a:pt x="16144558" y="435965"/>
                </a:lnTo>
                <a:lnTo>
                  <a:pt x="16101683" y="429056"/>
                </a:lnTo>
                <a:lnTo>
                  <a:pt x="16064433" y="409803"/>
                </a:lnTo>
                <a:lnTo>
                  <a:pt x="16035046" y="380530"/>
                </a:lnTo>
                <a:lnTo>
                  <a:pt x="16015767" y="343484"/>
                </a:lnTo>
                <a:lnTo>
                  <a:pt x="16012122" y="321119"/>
                </a:lnTo>
                <a:lnTo>
                  <a:pt x="16276269" y="321119"/>
                </a:lnTo>
                <a:lnTo>
                  <a:pt x="16276269" y="282600"/>
                </a:lnTo>
                <a:lnTo>
                  <a:pt x="16011830" y="282600"/>
                </a:lnTo>
                <a:lnTo>
                  <a:pt x="16015767" y="258445"/>
                </a:lnTo>
                <a:lnTo>
                  <a:pt x="16035046" y="221411"/>
                </a:lnTo>
                <a:lnTo>
                  <a:pt x="16064433" y="192125"/>
                </a:lnTo>
                <a:lnTo>
                  <a:pt x="16101683" y="172885"/>
                </a:lnTo>
                <a:lnTo>
                  <a:pt x="16144558" y="165963"/>
                </a:lnTo>
                <a:lnTo>
                  <a:pt x="16187204" y="172885"/>
                </a:lnTo>
                <a:lnTo>
                  <a:pt x="16224263" y="192125"/>
                </a:lnTo>
                <a:lnTo>
                  <a:pt x="16253498" y="221411"/>
                </a:lnTo>
                <a:lnTo>
                  <a:pt x="16272663" y="258445"/>
                </a:lnTo>
                <a:lnTo>
                  <a:pt x="16276574" y="282600"/>
                </a:lnTo>
                <a:lnTo>
                  <a:pt x="16276574" y="31140"/>
                </a:lnTo>
                <a:lnTo>
                  <a:pt x="16239541" y="15405"/>
                </a:lnTo>
                <a:lnTo>
                  <a:pt x="16193300" y="3962"/>
                </a:lnTo>
                <a:lnTo>
                  <a:pt x="16144558" y="0"/>
                </a:lnTo>
                <a:lnTo>
                  <a:pt x="16095790" y="3962"/>
                </a:lnTo>
                <a:lnTo>
                  <a:pt x="16049486" y="15405"/>
                </a:lnTo>
                <a:lnTo>
                  <a:pt x="16006280" y="33718"/>
                </a:lnTo>
                <a:lnTo>
                  <a:pt x="15966796" y="58254"/>
                </a:lnTo>
                <a:lnTo>
                  <a:pt x="15931655" y="88379"/>
                </a:lnTo>
                <a:lnTo>
                  <a:pt x="15901492" y="123494"/>
                </a:lnTo>
                <a:lnTo>
                  <a:pt x="15876943" y="162928"/>
                </a:lnTo>
                <a:lnTo>
                  <a:pt x="15858630" y="206082"/>
                </a:lnTo>
                <a:lnTo>
                  <a:pt x="15847187" y="252298"/>
                </a:lnTo>
                <a:lnTo>
                  <a:pt x="15844723" y="282600"/>
                </a:lnTo>
                <a:lnTo>
                  <a:pt x="11585473" y="282600"/>
                </a:lnTo>
                <a:lnTo>
                  <a:pt x="11571618" y="206082"/>
                </a:lnTo>
                <a:lnTo>
                  <a:pt x="11554676" y="165963"/>
                </a:lnTo>
                <a:lnTo>
                  <a:pt x="11528933" y="123494"/>
                </a:lnTo>
                <a:lnTo>
                  <a:pt x="11498885" y="88379"/>
                </a:lnTo>
                <a:lnTo>
                  <a:pt x="11463858" y="58254"/>
                </a:lnTo>
                <a:lnTo>
                  <a:pt x="11424476" y="33718"/>
                </a:lnTo>
                <a:lnTo>
                  <a:pt x="11418380" y="31140"/>
                </a:lnTo>
                <a:lnTo>
                  <a:pt x="11418380" y="282600"/>
                </a:lnTo>
                <a:lnTo>
                  <a:pt x="11418075" y="282600"/>
                </a:lnTo>
                <a:lnTo>
                  <a:pt x="11418075" y="321119"/>
                </a:lnTo>
                <a:lnTo>
                  <a:pt x="11414443" y="343484"/>
                </a:lnTo>
                <a:lnTo>
                  <a:pt x="11395189" y="380530"/>
                </a:lnTo>
                <a:lnTo>
                  <a:pt x="11365916" y="409803"/>
                </a:lnTo>
                <a:lnTo>
                  <a:pt x="11328870" y="429056"/>
                </a:lnTo>
                <a:lnTo>
                  <a:pt x="11286363" y="435965"/>
                </a:lnTo>
                <a:lnTo>
                  <a:pt x="11243628" y="429056"/>
                </a:lnTo>
                <a:lnTo>
                  <a:pt x="11206391" y="409803"/>
                </a:lnTo>
                <a:lnTo>
                  <a:pt x="11176940" y="380530"/>
                </a:lnTo>
                <a:lnTo>
                  <a:pt x="11157598" y="343484"/>
                </a:lnTo>
                <a:lnTo>
                  <a:pt x="11153927" y="321119"/>
                </a:lnTo>
                <a:lnTo>
                  <a:pt x="11418075" y="321119"/>
                </a:lnTo>
                <a:lnTo>
                  <a:pt x="11418075" y="282600"/>
                </a:lnTo>
                <a:lnTo>
                  <a:pt x="11153635" y="282600"/>
                </a:lnTo>
                <a:lnTo>
                  <a:pt x="11157598" y="258445"/>
                </a:lnTo>
                <a:lnTo>
                  <a:pt x="11176940" y="221411"/>
                </a:lnTo>
                <a:lnTo>
                  <a:pt x="11206391" y="192125"/>
                </a:lnTo>
                <a:lnTo>
                  <a:pt x="11243628" y="172885"/>
                </a:lnTo>
                <a:lnTo>
                  <a:pt x="11286363" y="165963"/>
                </a:lnTo>
                <a:lnTo>
                  <a:pt x="11329010" y="172885"/>
                </a:lnTo>
                <a:lnTo>
                  <a:pt x="11366068" y="192125"/>
                </a:lnTo>
                <a:lnTo>
                  <a:pt x="11395291" y="221411"/>
                </a:lnTo>
                <a:lnTo>
                  <a:pt x="11414468" y="258445"/>
                </a:lnTo>
                <a:lnTo>
                  <a:pt x="11418380" y="282600"/>
                </a:lnTo>
                <a:lnTo>
                  <a:pt x="11418380" y="31140"/>
                </a:lnTo>
                <a:lnTo>
                  <a:pt x="11381346" y="15405"/>
                </a:lnTo>
                <a:lnTo>
                  <a:pt x="11335106" y="3962"/>
                </a:lnTo>
                <a:lnTo>
                  <a:pt x="11286363" y="0"/>
                </a:lnTo>
                <a:lnTo>
                  <a:pt x="11237595" y="3962"/>
                </a:lnTo>
                <a:lnTo>
                  <a:pt x="11191291" y="15405"/>
                </a:lnTo>
                <a:lnTo>
                  <a:pt x="11148085" y="33718"/>
                </a:lnTo>
                <a:lnTo>
                  <a:pt x="11108601" y="58254"/>
                </a:lnTo>
                <a:lnTo>
                  <a:pt x="11073460" y="88379"/>
                </a:lnTo>
                <a:lnTo>
                  <a:pt x="11043298" y="123494"/>
                </a:lnTo>
                <a:lnTo>
                  <a:pt x="11018749" y="162928"/>
                </a:lnTo>
                <a:lnTo>
                  <a:pt x="11000435" y="206082"/>
                </a:lnTo>
                <a:lnTo>
                  <a:pt x="10988993" y="252298"/>
                </a:lnTo>
                <a:lnTo>
                  <a:pt x="10986529" y="282600"/>
                </a:lnTo>
                <a:lnTo>
                  <a:pt x="6763271" y="282600"/>
                </a:lnTo>
                <a:lnTo>
                  <a:pt x="6760819" y="252298"/>
                </a:lnTo>
                <a:lnTo>
                  <a:pt x="6749415" y="206082"/>
                </a:lnTo>
                <a:lnTo>
                  <a:pt x="6732460" y="165963"/>
                </a:lnTo>
                <a:lnTo>
                  <a:pt x="6731178" y="162928"/>
                </a:lnTo>
                <a:lnTo>
                  <a:pt x="6706717" y="123494"/>
                </a:lnTo>
                <a:lnTo>
                  <a:pt x="6676644" y="88379"/>
                </a:lnTo>
                <a:lnTo>
                  <a:pt x="6641579" y="58254"/>
                </a:lnTo>
                <a:lnTo>
                  <a:pt x="6602146" y="33718"/>
                </a:lnTo>
                <a:lnTo>
                  <a:pt x="6596177" y="31191"/>
                </a:lnTo>
                <a:lnTo>
                  <a:pt x="6596177" y="282600"/>
                </a:lnTo>
                <a:lnTo>
                  <a:pt x="6595872" y="282600"/>
                </a:lnTo>
                <a:lnTo>
                  <a:pt x="6595872" y="321119"/>
                </a:lnTo>
                <a:lnTo>
                  <a:pt x="6592227" y="343484"/>
                </a:lnTo>
                <a:lnTo>
                  <a:pt x="6572974" y="380530"/>
                </a:lnTo>
                <a:lnTo>
                  <a:pt x="6543637" y="409803"/>
                </a:lnTo>
                <a:lnTo>
                  <a:pt x="6506489" y="429056"/>
                </a:lnTo>
                <a:lnTo>
                  <a:pt x="6463805" y="435965"/>
                </a:lnTo>
                <a:lnTo>
                  <a:pt x="6421272" y="429056"/>
                </a:lnTo>
                <a:lnTo>
                  <a:pt x="6384239" y="409803"/>
                </a:lnTo>
                <a:lnTo>
                  <a:pt x="6354953" y="380530"/>
                </a:lnTo>
                <a:lnTo>
                  <a:pt x="6335712" y="343484"/>
                </a:lnTo>
                <a:lnTo>
                  <a:pt x="6332067" y="321119"/>
                </a:lnTo>
                <a:lnTo>
                  <a:pt x="6595872" y="321119"/>
                </a:lnTo>
                <a:lnTo>
                  <a:pt x="6595872" y="282600"/>
                </a:lnTo>
                <a:lnTo>
                  <a:pt x="6331775" y="282600"/>
                </a:lnTo>
                <a:lnTo>
                  <a:pt x="6335712" y="258445"/>
                </a:lnTo>
                <a:lnTo>
                  <a:pt x="6354953" y="221411"/>
                </a:lnTo>
                <a:lnTo>
                  <a:pt x="6384239" y="192125"/>
                </a:lnTo>
                <a:lnTo>
                  <a:pt x="6421272" y="172885"/>
                </a:lnTo>
                <a:lnTo>
                  <a:pt x="6463805" y="165963"/>
                </a:lnTo>
                <a:lnTo>
                  <a:pt x="6506629" y="172885"/>
                </a:lnTo>
                <a:lnTo>
                  <a:pt x="6543789" y="192125"/>
                </a:lnTo>
                <a:lnTo>
                  <a:pt x="6573075" y="221411"/>
                </a:lnTo>
                <a:lnTo>
                  <a:pt x="6592265" y="258445"/>
                </a:lnTo>
                <a:lnTo>
                  <a:pt x="6596177" y="282600"/>
                </a:lnTo>
                <a:lnTo>
                  <a:pt x="6596177" y="31191"/>
                </a:lnTo>
                <a:lnTo>
                  <a:pt x="6558966" y="15405"/>
                </a:lnTo>
                <a:lnTo>
                  <a:pt x="6512636" y="3962"/>
                </a:lnTo>
                <a:lnTo>
                  <a:pt x="6463805" y="0"/>
                </a:lnTo>
                <a:lnTo>
                  <a:pt x="6415125" y="3962"/>
                </a:lnTo>
                <a:lnTo>
                  <a:pt x="6368910" y="15405"/>
                </a:lnTo>
                <a:lnTo>
                  <a:pt x="6325756" y="33718"/>
                </a:lnTo>
                <a:lnTo>
                  <a:pt x="6286322" y="58254"/>
                </a:lnTo>
                <a:lnTo>
                  <a:pt x="6251219" y="88379"/>
                </a:lnTo>
                <a:lnTo>
                  <a:pt x="6221082" y="123494"/>
                </a:lnTo>
                <a:lnTo>
                  <a:pt x="6196546" y="162928"/>
                </a:lnTo>
                <a:lnTo>
                  <a:pt x="6178232" y="206082"/>
                </a:lnTo>
                <a:lnTo>
                  <a:pt x="6166790" y="252298"/>
                </a:lnTo>
                <a:lnTo>
                  <a:pt x="6164326" y="282600"/>
                </a:lnTo>
                <a:lnTo>
                  <a:pt x="2229066" y="282600"/>
                </a:lnTo>
                <a:lnTo>
                  <a:pt x="2226614" y="252298"/>
                </a:lnTo>
                <a:lnTo>
                  <a:pt x="2215184" y="206082"/>
                </a:lnTo>
                <a:lnTo>
                  <a:pt x="2198205" y="165963"/>
                </a:lnTo>
                <a:lnTo>
                  <a:pt x="2196922" y="162928"/>
                </a:lnTo>
                <a:lnTo>
                  <a:pt x="2172411" y="123494"/>
                </a:lnTo>
                <a:lnTo>
                  <a:pt x="2142312" y="88379"/>
                </a:lnTo>
                <a:lnTo>
                  <a:pt x="2107234" y="58254"/>
                </a:lnTo>
                <a:lnTo>
                  <a:pt x="2067788" y="33718"/>
                </a:lnTo>
                <a:lnTo>
                  <a:pt x="2061972" y="31254"/>
                </a:lnTo>
                <a:lnTo>
                  <a:pt x="2061972" y="282600"/>
                </a:lnTo>
                <a:lnTo>
                  <a:pt x="2061667" y="282600"/>
                </a:lnTo>
                <a:lnTo>
                  <a:pt x="2061667" y="321119"/>
                </a:lnTo>
                <a:lnTo>
                  <a:pt x="2058022" y="343484"/>
                </a:lnTo>
                <a:lnTo>
                  <a:pt x="2038769" y="380530"/>
                </a:lnTo>
                <a:lnTo>
                  <a:pt x="2009432" y="409803"/>
                </a:lnTo>
                <a:lnTo>
                  <a:pt x="1972284" y="429056"/>
                </a:lnTo>
                <a:lnTo>
                  <a:pt x="1929599" y="435965"/>
                </a:lnTo>
                <a:lnTo>
                  <a:pt x="1887080" y="429056"/>
                </a:lnTo>
                <a:lnTo>
                  <a:pt x="1850034" y="409803"/>
                </a:lnTo>
                <a:lnTo>
                  <a:pt x="1820760" y="380530"/>
                </a:lnTo>
                <a:lnTo>
                  <a:pt x="1801507" y="343484"/>
                </a:lnTo>
                <a:lnTo>
                  <a:pt x="1797862" y="321119"/>
                </a:lnTo>
                <a:lnTo>
                  <a:pt x="2061667" y="321119"/>
                </a:lnTo>
                <a:lnTo>
                  <a:pt x="2061667" y="282600"/>
                </a:lnTo>
                <a:lnTo>
                  <a:pt x="1797570" y="282600"/>
                </a:lnTo>
                <a:lnTo>
                  <a:pt x="1801507" y="258445"/>
                </a:lnTo>
                <a:lnTo>
                  <a:pt x="1820760" y="221411"/>
                </a:lnTo>
                <a:lnTo>
                  <a:pt x="1850034" y="192125"/>
                </a:lnTo>
                <a:lnTo>
                  <a:pt x="1887080" y="172885"/>
                </a:lnTo>
                <a:lnTo>
                  <a:pt x="1929599" y="165963"/>
                </a:lnTo>
                <a:lnTo>
                  <a:pt x="1972424" y="172885"/>
                </a:lnTo>
                <a:lnTo>
                  <a:pt x="2009584" y="192125"/>
                </a:lnTo>
                <a:lnTo>
                  <a:pt x="2038870" y="221411"/>
                </a:lnTo>
                <a:lnTo>
                  <a:pt x="2058060" y="258445"/>
                </a:lnTo>
                <a:lnTo>
                  <a:pt x="2061972" y="282600"/>
                </a:lnTo>
                <a:lnTo>
                  <a:pt x="2061972" y="31254"/>
                </a:lnTo>
                <a:lnTo>
                  <a:pt x="2024621" y="15405"/>
                </a:lnTo>
                <a:lnTo>
                  <a:pt x="1978355" y="3962"/>
                </a:lnTo>
                <a:lnTo>
                  <a:pt x="1929599" y="0"/>
                </a:lnTo>
                <a:lnTo>
                  <a:pt x="1880920" y="3962"/>
                </a:lnTo>
                <a:lnTo>
                  <a:pt x="1834705" y="15405"/>
                </a:lnTo>
                <a:lnTo>
                  <a:pt x="1791563" y="33718"/>
                </a:lnTo>
                <a:lnTo>
                  <a:pt x="1752117" y="58254"/>
                </a:lnTo>
                <a:lnTo>
                  <a:pt x="1717014" y="88379"/>
                </a:lnTo>
                <a:lnTo>
                  <a:pt x="1686877" y="123494"/>
                </a:lnTo>
                <a:lnTo>
                  <a:pt x="1662341" y="162928"/>
                </a:lnTo>
                <a:lnTo>
                  <a:pt x="1644027" y="206082"/>
                </a:lnTo>
                <a:lnTo>
                  <a:pt x="1632585" y="252298"/>
                </a:lnTo>
                <a:lnTo>
                  <a:pt x="1630121" y="282600"/>
                </a:lnTo>
                <a:lnTo>
                  <a:pt x="0" y="282600"/>
                </a:lnTo>
                <a:lnTo>
                  <a:pt x="0" y="321119"/>
                </a:lnTo>
                <a:lnTo>
                  <a:pt x="1630260" y="321119"/>
                </a:lnTo>
                <a:lnTo>
                  <a:pt x="1632585" y="349732"/>
                </a:lnTo>
                <a:lnTo>
                  <a:pt x="1644027" y="396036"/>
                </a:lnTo>
                <a:lnTo>
                  <a:pt x="1662341" y="439242"/>
                </a:lnTo>
                <a:lnTo>
                  <a:pt x="1686877" y="478726"/>
                </a:lnTo>
                <a:lnTo>
                  <a:pt x="1717014" y="513867"/>
                </a:lnTo>
                <a:lnTo>
                  <a:pt x="1752117" y="544017"/>
                </a:lnTo>
                <a:lnTo>
                  <a:pt x="1791563" y="568566"/>
                </a:lnTo>
                <a:lnTo>
                  <a:pt x="1834705" y="586879"/>
                </a:lnTo>
                <a:lnTo>
                  <a:pt x="1880920" y="598335"/>
                </a:lnTo>
                <a:lnTo>
                  <a:pt x="1929599" y="602284"/>
                </a:lnTo>
                <a:lnTo>
                  <a:pt x="1978355" y="598335"/>
                </a:lnTo>
                <a:lnTo>
                  <a:pt x="2024659" y="586879"/>
                </a:lnTo>
                <a:lnTo>
                  <a:pt x="2067864" y="568566"/>
                </a:lnTo>
                <a:lnTo>
                  <a:pt x="2107336" y="544017"/>
                </a:lnTo>
                <a:lnTo>
                  <a:pt x="2142439" y="513867"/>
                </a:lnTo>
                <a:lnTo>
                  <a:pt x="2172563" y="478726"/>
                </a:lnTo>
                <a:lnTo>
                  <a:pt x="2197074" y="439242"/>
                </a:lnTo>
                <a:lnTo>
                  <a:pt x="2215324" y="396036"/>
                </a:lnTo>
                <a:lnTo>
                  <a:pt x="2226703" y="349732"/>
                </a:lnTo>
                <a:lnTo>
                  <a:pt x="2228964" y="321119"/>
                </a:lnTo>
                <a:lnTo>
                  <a:pt x="6164465" y="321119"/>
                </a:lnTo>
                <a:lnTo>
                  <a:pt x="6178232" y="396036"/>
                </a:lnTo>
                <a:lnTo>
                  <a:pt x="6196546" y="439242"/>
                </a:lnTo>
                <a:lnTo>
                  <a:pt x="6221082" y="478726"/>
                </a:lnTo>
                <a:lnTo>
                  <a:pt x="6251219" y="513867"/>
                </a:lnTo>
                <a:lnTo>
                  <a:pt x="6286322" y="544017"/>
                </a:lnTo>
                <a:lnTo>
                  <a:pt x="6325756" y="568566"/>
                </a:lnTo>
                <a:lnTo>
                  <a:pt x="6368910" y="586879"/>
                </a:lnTo>
                <a:lnTo>
                  <a:pt x="6415125" y="598335"/>
                </a:lnTo>
                <a:lnTo>
                  <a:pt x="6463805" y="602284"/>
                </a:lnTo>
                <a:lnTo>
                  <a:pt x="6512649" y="598335"/>
                </a:lnTo>
                <a:lnTo>
                  <a:pt x="6559004" y="586879"/>
                </a:lnTo>
                <a:lnTo>
                  <a:pt x="6602222" y="568566"/>
                </a:lnTo>
                <a:lnTo>
                  <a:pt x="6641693" y="544017"/>
                </a:lnTo>
                <a:lnTo>
                  <a:pt x="6676784" y="513867"/>
                </a:lnTo>
                <a:lnTo>
                  <a:pt x="6706870" y="478726"/>
                </a:lnTo>
                <a:lnTo>
                  <a:pt x="6731343" y="439242"/>
                </a:lnTo>
                <a:lnTo>
                  <a:pt x="6732714" y="435965"/>
                </a:lnTo>
                <a:lnTo>
                  <a:pt x="6749555" y="396036"/>
                </a:lnTo>
                <a:lnTo>
                  <a:pt x="6760908" y="349732"/>
                </a:lnTo>
                <a:lnTo>
                  <a:pt x="6763156" y="321119"/>
                </a:lnTo>
                <a:lnTo>
                  <a:pt x="10986668" y="321119"/>
                </a:lnTo>
                <a:lnTo>
                  <a:pt x="11000435" y="396036"/>
                </a:lnTo>
                <a:lnTo>
                  <a:pt x="11018749" y="439242"/>
                </a:lnTo>
                <a:lnTo>
                  <a:pt x="11043298" y="478726"/>
                </a:lnTo>
                <a:lnTo>
                  <a:pt x="11073460" y="513867"/>
                </a:lnTo>
                <a:lnTo>
                  <a:pt x="11108601" y="544017"/>
                </a:lnTo>
                <a:lnTo>
                  <a:pt x="11148085" y="568566"/>
                </a:lnTo>
                <a:lnTo>
                  <a:pt x="11191291" y="586879"/>
                </a:lnTo>
                <a:lnTo>
                  <a:pt x="11237595" y="598335"/>
                </a:lnTo>
                <a:lnTo>
                  <a:pt x="11286363" y="602284"/>
                </a:lnTo>
                <a:lnTo>
                  <a:pt x="11335106" y="598335"/>
                </a:lnTo>
                <a:lnTo>
                  <a:pt x="11381372" y="586879"/>
                </a:lnTo>
                <a:lnTo>
                  <a:pt x="11424539" y="568566"/>
                </a:lnTo>
                <a:lnTo>
                  <a:pt x="11463960" y="544017"/>
                </a:lnTo>
                <a:lnTo>
                  <a:pt x="11499025" y="513867"/>
                </a:lnTo>
                <a:lnTo>
                  <a:pt x="11529085" y="478726"/>
                </a:lnTo>
                <a:lnTo>
                  <a:pt x="11553546" y="439242"/>
                </a:lnTo>
                <a:lnTo>
                  <a:pt x="11554917" y="435965"/>
                </a:lnTo>
                <a:lnTo>
                  <a:pt x="11571757" y="396036"/>
                </a:lnTo>
                <a:lnTo>
                  <a:pt x="11583099" y="349732"/>
                </a:lnTo>
                <a:lnTo>
                  <a:pt x="11585359" y="321119"/>
                </a:lnTo>
                <a:lnTo>
                  <a:pt x="15844863" y="321119"/>
                </a:lnTo>
                <a:lnTo>
                  <a:pt x="15858630" y="396036"/>
                </a:lnTo>
                <a:lnTo>
                  <a:pt x="15876943" y="439242"/>
                </a:lnTo>
                <a:lnTo>
                  <a:pt x="15901492" y="478726"/>
                </a:lnTo>
                <a:lnTo>
                  <a:pt x="15931655" y="513867"/>
                </a:lnTo>
                <a:lnTo>
                  <a:pt x="15966796" y="544017"/>
                </a:lnTo>
                <a:lnTo>
                  <a:pt x="16006280" y="568566"/>
                </a:lnTo>
                <a:lnTo>
                  <a:pt x="16049486" y="586879"/>
                </a:lnTo>
                <a:lnTo>
                  <a:pt x="16095790" y="598335"/>
                </a:lnTo>
                <a:lnTo>
                  <a:pt x="16144558" y="602284"/>
                </a:lnTo>
                <a:lnTo>
                  <a:pt x="16193313" y="598335"/>
                </a:lnTo>
                <a:lnTo>
                  <a:pt x="16239579" y="586879"/>
                </a:lnTo>
                <a:lnTo>
                  <a:pt x="16282734" y="568566"/>
                </a:lnTo>
                <a:lnTo>
                  <a:pt x="16322167" y="544017"/>
                </a:lnTo>
                <a:lnTo>
                  <a:pt x="16357219" y="513867"/>
                </a:lnTo>
                <a:lnTo>
                  <a:pt x="16387293" y="478726"/>
                </a:lnTo>
                <a:lnTo>
                  <a:pt x="16411753" y="439242"/>
                </a:lnTo>
                <a:lnTo>
                  <a:pt x="16413125" y="435965"/>
                </a:lnTo>
                <a:lnTo>
                  <a:pt x="16429965" y="396036"/>
                </a:lnTo>
                <a:lnTo>
                  <a:pt x="16441306" y="349732"/>
                </a:lnTo>
                <a:lnTo>
                  <a:pt x="16443554" y="321119"/>
                </a:lnTo>
                <a:lnTo>
                  <a:pt x="18287632" y="321119"/>
                </a:lnTo>
                <a:close/>
              </a:path>
            </a:pathLst>
          </a:custGeom>
          <a:solidFill>
            <a:srgbClr val="4F92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71615" y="4787903"/>
            <a:ext cx="338709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4F9289"/>
                </a:solidFill>
                <a:latin typeface="Open Sans"/>
                <a:cs typeface="Open Sans"/>
              </a:rPr>
              <a:t>SPORTELLO</a:t>
            </a:r>
            <a:r>
              <a:rPr sz="2400" b="1" spc="-70" dirty="0">
                <a:solidFill>
                  <a:srgbClr val="4F9289"/>
                </a:solidFill>
                <a:latin typeface="Open Sans"/>
                <a:cs typeface="Open Sans"/>
              </a:rPr>
              <a:t> </a:t>
            </a:r>
            <a:r>
              <a:rPr sz="2400" b="1" spc="-5" dirty="0">
                <a:solidFill>
                  <a:srgbClr val="4F9289"/>
                </a:solidFill>
                <a:latin typeface="Open Sans"/>
                <a:cs typeface="Open Sans"/>
              </a:rPr>
              <a:t>DEDICATO</a:t>
            </a:r>
            <a:endParaRPr sz="2400">
              <a:latin typeface="Open Sans"/>
              <a:cs typeface="Open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66663" y="4787903"/>
            <a:ext cx="162179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4F9289"/>
                </a:solidFill>
                <a:latin typeface="Open Sans"/>
                <a:cs typeface="Open Sans"/>
              </a:rPr>
              <a:t>C</a:t>
            </a:r>
            <a:r>
              <a:rPr sz="2400" b="1" spc="-10" dirty="0">
                <a:solidFill>
                  <a:srgbClr val="4F9289"/>
                </a:solidFill>
                <a:latin typeface="Open Sans"/>
                <a:cs typeface="Open Sans"/>
              </a:rPr>
              <a:t>O</a:t>
            </a:r>
            <a:r>
              <a:rPr sz="2400" b="1" dirty="0">
                <a:solidFill>
                  <a:srgbClr val="4F9289"/>
                </a:solidFill>
                <a:latin typeface="Open Sans"/>
                <a:cs typeface="Open Sans"/>
              </a:rPr>
              <a:t>L</a:t>
            </a:r>
            <a:r>
              <a:rPr sz="2400" b="1" spc="-10" dirty="0">
                <a:solidFill>
                  <a:srgbClr val="4F9289"/>
                </a:solidFill>
                <a:latin typeface="Open Sans"/>
                <a:cs typeface="Open Sans"/>
              </a:rPr>
              <a:t>L</a:t>
            </a:r>
            <a:r>
              <a:rPr sz="2400" b="1" spc="5" dirty="0">
                <a:solidFill>
                  <a:srgbClr val="4F9289"/>
                </a:solidFill>
                <a:latin typeface="Open Sans"/>
                <a:cs typeface="Open Sans"/>
              </a:rPr>
              <a:t>O</a:t>
            </a:r>
            <a:r>
              <a:rPr sz="2400" b="1" spc="-10" dirty="0">
                <a:solidFill>
                  <a:srgbClr val="4F9289"/>
                </a:solidFill>
                <a:latin typeface="Open Sans"/>
                <a:cs typeface="Open Sans"/>
              </a:rPr>
              <a:t>Q</a:t>
            </a:r>
            <a:r>
              <a:rPr sz="2400" b="1" spc="-5" dirty="0">
                <a:solidFill>
                  <a:srgbClr val="4F9289"/>
                </a:solidFill>
                <a:latin typeface="Open Sans"/>
                <a:cs typeface="Open Sans"/>
              </a:rPr>
              <a:t>U</a:t>
            </a:r>
            <a:r>
              <a:rPr sz="2400" b="1" dirty="0">
                <a:solidFill>
                  <a:srgbClr val="4F9289"/>
                </a:solidFill>
                <a:latin typeface="Open Sans"/>
                <a:cs typeface="Open Sans"/>
              </a:rPr>
              <a:t>I</a:t>
            </a:r>
            <a:endParaRPr sz="2400">
              <a:latin typeface="Open Sans"/>
              <a:cs typeface="Open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492018" y="4787903"/>
            <a:ext cx="336613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4F9289"/>
                </a:solidFill>
                <a:latin typeface="Open Sans"/>
                <a:cs typeface="Open Sans"/>
              </a:rPr>
              <a:t>UFFICIO </a:t>
            </a:r>
            <a:r>
              <a:rPr sz="2400" b="1" dirty="0">
                <a:solidFill>
                  <a:srgbClr val="4F9289"/>
                </a:solidFill>
                <a:latin typeface="Open Sans"/>
                <a:cs typeface="Open Sans"/>
              </a:rPr>
              <a:t>DI</a:t>
            </a:r>
            <a:r>
              <a:rPr sz="2400" b="1" spc="-80" dirty="0">
                <a:solidFill>
                  <a:srgbClr val="4F9289"/>
                </a:solidFill>
                <a:latin typeface="Open Sans"/>
                <a:cs typeface="Open Sans"/>
              </a:rPr>
              <a:t> </a:t>
            </a:r>
            <a:r>
              <a:rPr sz="2400" b="1" spc="-5" dirty="0">
                <a:solidFill>
                  <a:srgbClr val="4F9289"/>
                </a:solidFill>
                <a:latin typeface="Open Sans"/>
                <a:cs typeface="Open Sans"/>
              </a:rPr>
              <a:t>DIRIGENZA</a:t>
            </a:r>
            <a:endParaRPr sz="2400">
              <a:latin typeface="Open Sans"/>
              <a:cs typeface="Open San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003185" y="4787903"/>
            <a:ext cx="427736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4F9289"/>
                </a:solidFill>
                <a:latin typeface="Open Sans"/>
                <a:cs typeface="Open Sans"/>
              </a:rPr>
              <a:t>LA </a:t>
            </a:r>
            <a:r>
              <a:rPr sz="2400" b="1" spc="-5" dirty="0">
                <a:solidFill>
                  <a:srgbClr val="4F9289"/>
                </a:solidFill>
                <a:latin typeface="Open Sans"/>
                <a:cs typeface="Open Sans"/>
              </a:rPr>
              <a:t>FILOSOFIA </a:t>
            </a:r>
            <a:r>
              <a:rPr sz="2400" b="1" dirty="0">
                <a:solidFill>
                  <a:srgbClr val="4F9289"/>
                </a:solidFill>
                <a:latin typeface="Open Sans"/>
                <a:cs typeface="Open Sans"/>
              </a:rPr>
              <a:t>DEL</a:t>
            </a:r>
            <a:r>
              <a:rPr sz="2400" b="1" spc="-85" dirty="0">
                <a:solidFill>
                  <a:srgbClr val="4F9289"/>
                </a:solidFill>
                <a:latin typeface="Open Sans"/>
                <a:cs typeface="Open Sans"/>
              </a:rPr>
              <a:t> </a:t>
            </a:r>
            <a:r>
              <a:rPr sz="2400" b="1" spc="-5" dirty="0">
                <a:solidFill>
                  <a:srgbClr val="4F9289"/>
                </a:solidFill>
                <a:latin typeface="Open Sans"/>
                <a:cs typeface="Open Sans"/>
              </a:rPr>
              <a:t>PISACANE</a:t>
            </a:r>
            <a:endParaRPr sz="2400">
              <a:latin typeface="Open Sans"/>
              <a:cs typeface="Open San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986623" y="5857528"/>
            <a:ext cx="3948429" cy="154940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Il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pensiero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critico,</a:t>
            </a:r>
            <a:endParaRPr sz="2200">
              <a:latin typeface="Open Sans"/>
              <a:cs typeface="Open Sans"/>
            </a:endParaRPr>
          </a:p>
          <a:p>
            <a:pPr marL="12700">
              <a:lnSpc>
                <a:spcPct val="100000"/>
              </a:lnSpc>
              <a:spcBef>
                <a:spcPts val="355"/>
              </a:spcBef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lo studio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la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ricerca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per</a:t>
            </a:r>
            <a:endParaRPr sz="2200">
              <a:latin typeface="Open Sans"/>
              <a:cs typeface="Open Sans"/>
            </a:endParaRPr>
          </a:p>
          <a:p>
            <a:pPr marL="12700" marR="5080">
              <a:lnSpc>
                <a:spcPts val="3000"/>
              </a:lnSpc>
              <a:spcBef>
                <a:spcPts val="160"/>
              </a:spcBef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lo sviluppo della</a:t>
            </a:r>
            <a:r>
              <a:rPr sz="2200" b="1" spc="-8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personalità 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 un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progetto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vita.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2941" y="5830172"/>
            <a:ext cx="4443730" cy="19323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3700"/>
              </a:lnSpc>
              <a:spcBef>
                <a:spcPts val="100"/>
              </a:spcBef>
            </a:pP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Sostegno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psicologico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spc="-7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sportello  dedicato per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studenti, docenti, 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famiglie anche per le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difficoltà  emerse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durante il periodo del 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lockdown.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918583" y="5830172"/>
            <a:ext cx="3760470" cy="117030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Colloqui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scuola-famiglia</a:t>
            </a:r>
            <a:endParaRPr sz="2200">
              <a:latin typeface="Open Sans"/>
              <a:cs typeface="Open Sans"/>
            </a:endParaRPr>
          </a:p>
          <a:p>
            <a:pPr marL="12700" marR="5080">
              <a:lnSpc>
                <a:spcPts val="3010"/>
              </a:lnSpc>
              <a:spcBef>
                <a:spcPts val="155"/>
              </a:spcBef>
            </a:pP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in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modalità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online durante  tutto l'anno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 scolastico.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883624" y="5862570"/>
            <a:ext cx="4823460" cy="193040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141095">
              <a:lnSpc>
                <a:spcPct val="100000"/>
              </a:lnSpc>
              <a:spcBef>
                <a:spcPts val="459"/>
              </a:spcBef>
              <a:tabLst>
                <a:tab pos="1807845" algn="l"/>
              </a:tabLst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D.S.	Principe</a:t>
            </a:r>
            <a:r>
              <a:rPr sz="2200" b="1" spc="-2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Franca</a:t>
            </a:r>
            <a:endParaRPr sz="2200">
              <a:latin typeface="Open Sans"/>
              <a:cs typeface="Open Sans"/>
            </a:endParaRPr>
          </a:p>
          <a:p>
            <a:pPr marL="12700">
              <a:lnSpc>
                <a:spcPct val="100000"/>
              </a:lnSpc>
              <a:spcBef>
                <a:spcPts val="355"/>
              </a:spcBef>
              <a:tabLst>
                <a:tab pos="1807845" algn="l"/>
              </a:tabLst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1º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Coll.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Scol.	Malzone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Giuseppe</a:t>
            </a:r>
            <a:endParaRPr sz="2200">
              <a:latin typeface="Open Sans"/>
              <a:cs typeface="Open Sans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  <a:tabLst>
                <a:tab pos="1807845" algn="l"/>
              </a:tabLst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2º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Coll.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Scol.	Di Giorgio</a:t>
            </a:r>
            <a:r>
              <a:rPr sz="2200" b="1" spc="-7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Giuseppina</a:t>
            </a:r>
            <a:endParaRPr sz="2200">
              <a:latin typeface="Open Sans"/>
              <a:cs typeface="Open Sans"/>
            </a:endParaRPr>
          </a:p>
          <a:p>
            <a:pPr marL="1165225" marR="346075" indent="-576580">
              <a:lnSpc>
                <a:spcPct val="113599"/>
              </a:lnSpc>
              <a:spcBef>
                <a:spcPts val="5"/>
              </a:spcBef>
              <a:tabLst>
                <a:tab pos="1807845" algn="l"/>
              </a:tabLst>
            </a:pP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D.S.G.A.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Giannì Maria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Stella 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F/F	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Lo Guercio</a:t>
            </a:r>
            <a:r>
              <a:rPr sz="2200" b="1" spc="-3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Antonio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334984" y="7765893"/>
            <a:ext cx="4841240" cy="790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32080">
              <a:lnSpc>
                <a:spcPct val="113999"/>
              </a:lnSpc>
              <a:spcBef>
                <a:spcPts val="100"/>
              </a:spcBef>
              <a:tabLst>
                <a:tab pos="2356485" algn="l"/>
              </a:tabLst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Assist. Uff.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D.S.	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Tolomeo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Assunta  Tecnico uff.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D.S.	Calicchio</a:t>
            </a:r>
            <a:r>
              <a:rPr sz="2200" b="1" spc="-5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Raffaele</a:t>
            </a:r>
            <a:endParaRPr sz="2200">
              <a:latin typeface="Open Sans"/>
              <a:cs typeface="Open Sans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0" y="9360005"/>
            <a:ext cx="18288000" cy="925194"/>
            <a:chOff x="0" y="9360005"/>
            <a:chExt cx="18288000" cy="925194"/>
          </a:xfrm>
        </p:grpSpPr>
        <p:sp>
          <p:nvSpPr>
            <p:cNvPr id="15" name="object 15"/>
            <p:cNvSpPr/>
            <p:nvPr/>
          </p:nvSpPr>
          <p:spPr>
            <a:xfrm>
              <a:off x="0" y="9360005"/>
              <a:ext cx="18288000" cy="925194"/>
            </a:xfrm>
            <a:custGeom>
              <a:avLst/>
              <a:gdLst/>
              <a:ahLst/>
              <a:cxnLst/>
              <a:rect l="l" t="t" r="r" b="b"/>
              <a:pathLst>
                <a:path w="18288000" h="925195">
                  <a:moveTo>
                    <a:pt x="0" y="924839"/>
                  </a:moveTo>
                  <a:lnTo>
                    <a:pt x="0" y="0"/>
                  </a:lnTo>
                  <a:lnTo>
                    <a:pt x="18287631" y="0"/>
                  </a:lnTo>
                  <a:lnTo>
                    <a:pt x="18287631" y="924839"/>
                  </a:lnTo>
                  <a:lnTo>
                    <a:pt x="0" y="924839"/>
                  </a:lnTo>
                  <a:close/>
                </a:path>
              </a:pathLst>
            </a:custGeom>
            <a:solidFill>
              <a:srgbClr val="4F92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415357" y="9540002"/>
              <a:ext cx="576580" cy="576580"/>
            </a:xfrm>
            <a:custGeom>
              <a:avLst/>
              <a:gdLst/>
              <a:ahLst/>
              <a:cxnLst/>
              <a:rect l="l" t="t" r="r" b="b"/>
              <a:pathLst>
                <a:path w="576580" h="576579">
                  <a:moveTo>
                    <a:pt x="576364" y="287997"/>
                  </a:moveTo>
                  <a:lnTo>
                    <a:pt x="566553" y="362745"/>
                  </a:lnTo>
                  <a:lnTo>
                    <a:pt x="537844" y="432358"/>
                  </a:lnTo>
                  <a:lnTo>
                    <a:pt x="491850" y="491850"/>
                  </a:lnTo>
                  <a:lnTo>
                    <a:pt x="432358" y="537845"/>
                  </a:lnTo>
                  <a:lnTo>
                    <a:pt x="362745" y="566553"/>
                  </a:lnTo>
                  <a:lnTo>
                    <a:pt x="287997" y="576364"/>
                  </a:lnTo>
                  <a:lnTo>
                    <a:pt x="250415" y="573888"/>
                  </a:lnTo>
                  <a:lnTo>
                    <a:pt x="177944" y="554493"/>
                  </a:lnTo>
                  <a:lnTo>
                    <a:pt x="112740" y="516703"/>
                  </a:lnTo>
                  <a:lnTo>
                    <a:pt x="59660" y="463623"/>
                  </a:lnTo>
                  <a:lnTo>
                    <a:pt x="21870" y="398413"/>
                  </a:lnTo>
                  <a:lnTo>
                    <a:pt x="2475" y="325793"/>
                  </a:lnTo>
                  <a:lnTo>
                    <a:pt x="0" y="287997"/>
                  </a:lnTo>
                  <a:lnTo>
                    <a:pt x="2475" y="250415"/>
                  </a:lnTo>
                  <a:lnTo>
                    <a:pt x="21870" y="177944"/>
                  </a:lnTo>
                  <a:lnTo>
                    <a:pt x="59660" y="112740"/>
                  </a:lnTo>
                  <a:lnTo>
                    <a:pt x="112740" y="59660"/>
                  </a:lnTo>
                  <a:lnTo>
                    <a:pt x="177944" y="21870"/>
                  </a:lnTo>
                  <a:lnTo>
                    <a:pt x="250415" y="2475"/>
                  </a:lnTo>
                  <a:lnTo>
                    <a:pt x="287997" y="0"/>
                  </a:lnTo>
                  <a:lnTo>
                    <a:pt x="325793" y="2475"/>
                  </a:lnTo>
                  <a:lnTo>
                    <a:pt x="398413" y="21870"/>
                  </a:lnTo>
                  <a:lnTo>
                    <a:pt x="463623" y="59660"/>
                  </a:lnTo>
                  <a:lnTo>
                    <a:pt x="516703" y="112740"/>
                  </a:lnTo>
                  <a:lnTo>
                    <a:pt x="554493" y="177944"/>
                  </a:lnTo>
                  <a:lnTo>
                    <a:pt x="573888" y="250415"/>
                  </a:lnTo>
                  <a:lnTo>
                    <a:pt x="576364" y="287997"/>
                  </a:lnTo>
                  <a:close/>
                </a:path>
              </a:pathLst>
            </a:custGeom>
            <a:ln w="359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584174" y="1004662"/>
            <a:ext cx="5232400" cy="788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dirty="0"/>
              <a:t>La </a:t>
            </a:r>
            <a:r>
              <a:rPr sz="5000" spc="-5" dirty="0"/>
              <a:t>nostra</a:t>
            </a:r>
            <a:r>
              <a:rPr sz="5000" spc="-105" dirty="0"/>
              <a:t> </a:t>
            </a:r>
            <a:r>
              <a:rPr sz="5000" spc="-5" dirty="0"/>
              <a:t>Scuola</a:t>
            </a:r>
            <a:endParaRPr sz="5000"/>
          </a:p>
        </p:txBody>
      </p:sp>
      <p:sp>
        <p:nvSpPr>
          <p:cNvPr id="18" name="object 18"/>
          <p:cNvSpPr/>
          <p:nvPr/>
        </p:nvSpPr>
        <p:spPr>
          <a:xfrm>
            <a:off x="596874" y="1789204"/>
            <a:ext cx="5112385" cy="180340"/>
          </a:xfrm>
          <a:custGeom>
            <a:avLst/>
            <a:gdLst/>
            <a:ahLst/>
            <a:cxnLst/>
            <a:rect l="l" t="t" r="r" b="b"/>
            <a:pathLst>
              <a:path w="5112385" h="180339">
                <a:moveTo>
                  <a:pt x="5112004" y="0"/>
                </a:moveTo>
                <a:lnTo>
                  <a:pt x="0" y="0"/>
                </a:lnTo>
                <a:lnTo>
                  <a:pt x="0" y="179997"/>
                </a:lnTo>
                <a:lnTo>
                  <a:pt x="5112004" y="179997"/>
                </a:lnTo>
                <a:lnTo>
                  <a:pt x="5112004" y="0"/>
                </a:lnTo>
                <a:close/>
              </a:path>
            </a:pathLst>
          </a:custGeom>
          <a:solidFill>
            <a:srgbClr val="4F92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5"/>
              </a:spcBef>
            </a:pPr>
            <a:fld id="{81D60167-4931-47E6-BA6A-407CBD079E47}" type="slidenum">
              <a:rPr dirty="0"/>
              <a:t>30</a:t>
            </a:fld>
            <a:endParaRPr dirty="0"/>
          </a:p>
        </p:txBody>
      </p:sp>
      <p:sp>
        <p:nvSpPr>
          <p:cNvPr id="20" name="object 2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pc="-10" dirty="0"/>
              <a:t>25/09/20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dirty="0"/>
              <a:t>IIS </a:t>
            </a:r>
            <a:r>
              <a:rPr spc="-5" dirty="0"/>
              <a:t>C. </a:t>
            </a:r>
            <a:r>
              <a:rPr spc="-10" dirty="0"/>
              <a:t>PISACANE </a:t>
            </a:r>
            <a:r>
              <a:rPr dirty="0"/>
              <a:t>-</a:t>
            </a:r>
            <a:r>
              <a:rPr spc="-50" dirty="0"/>
              <a:t> </a:t>
            </a:r>
            <a:r>
              <a:rPr spc="-5" dirty="0"/>
              <a:t>SAPRI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020" y="2301027"/>
            <a:ext cx="1614170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170920" algn="l"/>
              </a:tabLst>
            </a:pPr>
            <a:r>
              <a:rPr sz="2400" b="1" dirty="0">
                <a:solidFill>
                  <a:srgbClr val="263654"/>
                </a:solidFill>
                <a:latin typeface="Open Sans"/>
                <a:cs typeface="Open Sans"/>
              </a:rPr>
              <a:t>È </a:t>
            </a: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previsto un Piano di formazione </a:t>
            </a:r>
            <a:r>
              <a:rPr sz="2400" b="1" dirty="0">
                <a:solidFill>
                  <a:srgbClr val="263654"/>
                </a:solidFill>
                <a:latin typeface="Open Sans"/>
                <a:cs typeface="Open Sans"/>
              </a:rPr>
              <a:t>per </a:t>
            </a: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il personale scolastico</a:t>
            </a:r>
            <a:r>
              <a:rPr sz="2400" b="1" spc="9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che</a:t>
            </a:r>
            <a:r>
              <a:rPr sz="2400" b="1" spc="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sviluppi	competenze nei </a:t>
            </a:r>
            <a:r>
              <a:rPr sz="2400" b="1" spc="-10" dirty="0">
                <a:solidFill>
                  <a:srgbClr val="263654"/>
                </a:solidFill>
                <a:latin typeface="Open Sans"/>
                <a:cs typeface="Open Sans"/>
              </a:rPr>
              <a:t>seguenti</a:t>
            </a:r>
            <a:r>
              <a:rPr sz="2400" b="1" spc="-1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ambiti:</a:t>
            </a:r>
            <a:endParaRPr sz="2400">
              <a:latin typeface="Open Sans"/>
              <a:cs typeface="Open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4095" y="2838504"/>
            <a:ext cx="20129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OpenSymbol"/>
                <a:cs typeface="OpenSymbol"/>
              </a:rPr>
              <a:t>❖</a:t>
            </a:r>
            <a:endParaRPr sz="2400">
              <a:latin typeface="OpenSymbol"/>
              <a:cs typeface="Open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30820" y="2875232"/>
            <a:ext cx="330644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PERSONALE</a:t>
            </a:r>
            <a:r>
              <a:rPr sz="2400" b="1" spc="-6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DOCENTE</a:t>
            </a:r>
            <a:endParaRPr sz="2400">
              <a:latin typeface="Open Sans"/>
              <a:cs typeface="Open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46301" y="3222409"/>
            <a:ext cx="268605" cy="1422400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sz="2400" dirty="0">
                <a:solidFill>
                  <a:srgbClr val="FFFFFF"/>
                </a:solidFill>
                <a:latin typeface="OpenSymbol"/>
                <a:cs typeface="OpenSymbol"/>
              </a:rPr>
              <a:t>➢</a:t>
            </a:r>
            <a:endParaRPr sz="2400">
              <a:latin typeface="OpenSymbol"/>
              <a:cs typeface="OpenSymbol"/>
            </a:endParaRPr>
          </a:p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sz="2400" dirty="0">
                <a:solidFill>
                  <a:srgbClr val="FFFFFF"/>
                </a:solidFill>
                <a:latin typeface="OpenSymbol"/>
                <a:cs typeface="OpenSymbol"/>
              </a:rPr>
              <a:t>➢</a:t>
            </a:r>
            <a:endParaRPr sz="2400">
              <a:latin typeface="OpenSymbol"/>
              <a:cs typeface="OpenSymbol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sz="2400" dirty="0">
                <a:solidFill>
                  <a:srgbClr val="FFFFFF"/>
                </a:solidFill>
                <a:latin typeface="OpenSymbol"/>
                <a:cs typeface="OpenSymbol"/>
              </a:rPr>
              <a:t>➢</a:t>
            </a:r>
            <a:endParaRPr sz="2400">
              <a:latin typeface="OpenSymbol"/>
              <a:cs typeface="Open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16620" y="3239682"/>
            <a:ext cx="13733780" cy="1423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74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Didattica Digitale Integrata: metodologie innovative </a:t>
            </a:r>
            <a:r>
              <a:rPr sz="2400" b="1" spc="5" dirty="0">
                <a:solidFill>
                  <a:srgbClr val="263654"/>
                </a:solidFill>
                <a:latin typeface="Open Sans"/>
                <a:cs typeface="Open Sans"/>
              </a:rPr>
              <a:t>di </a:t>
            </a: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insegnamento </a:t>
            </a:r>
            <a:r>
              <a:rPr sz="24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di apprendimento  </a:t>
            </a:r>
            <a:r>
              <a:rPr sz="2400" b="1" dirty="0">
                <a:solidFill>
                  <a:srgbClr val="263654"/>
                </a:solidFill>
                <a:latin typeface="Open Sans"/>
                <a:cs typeface="Open Sans"/>
              </a:rPr>
              <a:t>Modalità e </a:t>
            </a: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strumenti di valutazione anche attraverso tecnologie multimediali </a:t>
            </a:r>
            <a:r>
              <a:rPr sz="2400" b="1" dirty="0">
                <a:solidFill>
                  <a:srgbClr val="263654"/>
                </a:solidFill>
                <a:latin typeface="Open Sans"/>
                <a:cs typeface="Open Sans"/>
              </a:rPr>
              <a:t>e a </a:t>
            </a: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distanza  Metodologie innovative per </a:t>
            </a:r>
            <a:r>
              <a:rPr sz="2400" b="1" spc="-10" dirty="0">
                <a:solidFill>
                  <a:srgbClr val="263654"/>
                </a:solidFill>
                <a:latin typeface="Open Sans"/>
                <a:cs typeface="Open Sans"/>
              </a:rPr>
              <a:t>l’inclusione</a:t>
            </a:r>
            <a:r>
              <a:rPr sz="2400" b="1" spc="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scolastica</a:t>
            </a:r>
            <a:endParaRPr sz="2400">
              <a:latin typeface="Open Sans"/>
              <a:cs typeface="Open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30820" y="5130625"/>
            <a:ext cx="264350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44370" algn="l"/>
              </a:tabLst>
            </a:pPr>
            <a:r>
              <a:rPr sz="2400" b="1" dirty="0">
                <a:solidFill>
                  <a:srgbClr val="263654"/>
                </a:solidFill>
                <a:latin typeface="Open Sans"/>
                <a:cs typeface="Open Sans"/>
              </a:rPr>
              <a:t>P</a:t>
            </a: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400" b="1" dirty="0">
                <a:solidFill>
                  <a:srgbClr val="263654"/>
                </a:solidFill>
                <a:latin typeface="Open Sans"/>
                <a:cs typeface="Open Sans"/>
              </a:rPr>
              <a:t>R</a:t>
            </a: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S</a:t>
            </a:r>
            <a:r>
              <a:rPr sz="2400" b="1" spc="-10" dirty="0">
                <a:solidFill>
                  <a:srgbClr val="263654"/>
                </a:solidFill>
                <a:latin typeface="Open Sans"/>
                <a:cs typeface="Open Sans"/>
              </a:rPr>
              <a:t>O</a:t>
            </a:r>
            <a:r>
              <a:rPr sz="2400" b="1" spc="5" dirty="0">
                <a:solidFill>
                  <a:srgbClr val="263654"/>
                </a:solidFill>
                <a:latin typeface="Open Sans"/>
                <a:cs typeface="Open Sans"/>
              </a:rPr>
              <a:t>N</a:t>
            </a:r>
            <a:r>
              <a:rPr sz="2400" b="1" dirty="0">
                <a:solidFill>
                  <a:srgbClr val="263654"/>
                </a:solidFill>
                <a:latin typeface="Open Sans"/>
                <a:cs typeface="Open Sans"/>
              </a:rPr>
              <a:t>A</a:t>
            </a:r>
            <a:r>
              <a:rPr sz="2400" b="1" spc="-10" dirty="0">
                <a:solidFill>
                  <a:srgbClr val="263654"/>
                </a:solidFill>
                <a:latin typeface="Open Sans"/>
                <a:cs typeface="Open Sans"/>
              </a:rPr>
              <a:t>L</a:t>
            </a:r>
            <a:r>
              <a:rPr sz="2400" b="1" dirty="0">
                <a:solidFill>
                  <a:srgbClr val="263654"/>
                </a:solidFill>
                <a:latin typeface="Open Sans"/>
                <a:cs typeface="Open Sans"/>
              </a:rPr>
              <a:t>E	A</a:t>
            </a: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T</a:t>
            </a:r>
            <a:r>
              <a:rPr sz="2400" b="1" spc="10" dirty="0">
                <a:solidFill>
                  <a:srgbClr val="263654"/>
                </a:solidFill>
                <a:latin typeface="Open Sans"/>
                <a:cs typeface="Open Sans"/>
              </a:rPr>
              <a:t>A</a:t>
            </a:r>
            <a:r>
              <a:rPr sz="2400" b="1" dirty="0">
                <a:solidFill>
                  <a:srgbClr val="263654"/>
                </a:solidFill>
                <a:latin typeface="Open Sans"/>
                <a:cs typeface="Open Sans"/>
              </a:rPr>
              <a:t>:</a:t>
            </a:r>
            <a:endParaRPr sz="2400">
              <a:latin typeface="Open Sans"/>
              <a:cs typeface="Open San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19134" y="5895772"/>
            <a:ext cx="288290" cy="957580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sz="2400" b="1" dirty="0">
                <a:solidFill>
                  <a:srgbClr val="263654"/>
                </a:solidFill>
                <a:latin typeface="Segoe UI"/>
                <a:cs typeface="Segoe UI"/>
              </a:rPr>
              <a:t>■</a:t>
            </a:r>
            <a:endParaRPr sz="2400">
              <a:latin typeface="Segoe UI"/>
              <a:cs typeface="Segoe UI"/>
            </a:endParaRPr>
          </a:p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sz="2400" b="1" dirty="0">
                <a:solidFill>
                  <a:srgbClr val="263654"/>
                </a:solidFill>
                <a:latin typeface="Segoe UI"/>
                <a:cs typeface="Segoe UI"/>
              </a:rPr>
              <a:t>■</a:t>
            </a:r>
            <a:endParaRPr sz="2400">
              <a:latin typeface="Segoe UI"/>
              <a:cs typeface="Segoe U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57703" y="5912675"/>
            <a:ext cx="7302500" cy="9556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27200"/>
              </a:lnSpc>
              <a:spcBef>
                <a:spcPts val="95"/>
              </a:spcBef>
            </a:pP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Digitalizzazione delle procedure amministrative  Lavoro</a:t>
            </a:r>
            <a:r>
              <a:rPr sz="2400" b="1" spc="-1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agile</a:t>
            </a:r>
            <a:endParaRPr sz="2400">
              <a:latin typeface="Open Sans"/>
              <a:cs typeface="Open San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016620" y="6842557"/>
            <a:ext cx="4809490" cy="958215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90"/>
              </a:spcBef>
            </a:pPr>
            <a:r>
              <a:rPr sz="2400" b="1" spc="-10" dirty="0">
                <a:solidFill>
                  <a:srgbClr val="263654"/>
                </a:solidFill>
                <a:latin typeface="Open Sans"/>
                <a:cs typeface="Open Sans"/>
              </a:rPr>
              <a:t>COLLABORATORI SCOLASTICI</a:t>
            </a:r>
            <a:endParaRPr sz="2400">
              <a:latin typeface="Open Sans"/>
              <a:cs typeface="Open Sans"/>
            </a:endParaRPr>
          </a:p>
          <a:p>
            <a:pPr marL="553720" indent="-539750">
              <a:lnSpc>
                <a:spcPct val="100000"/>
              </a:lnSpc>
              <a:spcBef>
                <a:spcPts val="790"/>
              </a:spcBef>
              <a:buFont typeface="Segoe UI"/>
              <a:buChar char="■"/>
              <a:tabLst>
                <a:tab pos="553720" algn="l"/>
                <a:tab pos="554355" algn="l"/>
              </a:tabLst>
            </a:pP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Protocollo pulizia dei locali</a:t>
            </a:r>
            <a:r>
              <a:rPr sz="2400" b="1" spc="-3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400" b="1" dirty="0">
                <a:solidFill>
                  <a:srgbClr val="263654"/>
                </a:solidFill>
                <a:latin typeface="Open Sans"/>
                <a:cs typeface="Open Sans"/>
              </a:rPr>
              <a:t>.</a:t>
            </a:r>
            <a:endParaRPr sz="2400">
              <a:latin typeface="Open Sans"/>
              <a:cs typeface="Open San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30820" y="8054191"/>
            <a:ext cx="387667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PER TUTTO IL</a:t>
            </a:r>
            <a:r>
              <a:rPr sz="2400" b="1" spc="-5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PERSONALE</a:t>
            </a:r>
            <a:endParaRPr sz="2400">
              <a:latin typeface="Open Sans"/>
              <a:cs typeface="Open San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22184" y="8520395"/>
            <a:ext cx="16528415" cy="668655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12700" marR="5080">
              <a:lnSpc>
                <a:spcPct val="75700"/>
              </a:lnSpc>
              <a:spcBef>
                <a:spcPts val="800"/>
              </a:spcBef>
            </a:pP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Protocollo scolastico di Regolamentazione delle </a:t>
            </a:r>
            <a:r>
              <a:rPr sz="2400" b="1" spc="-10" dirty="0">
                <a:solidFill>
                  <a:srgbClr val="263654"/>
                </a:solidFill>
                <a:latin typeface="Open Sans"/>
                <a:cs typeface="Open Sans"/>
              </a:rPr>
              <a:t>misure </a:t>
            </a:r>
            <a:r>
              <a:rPr sz="2400" b="1" dirty="0">
                <a:solidFill>
                  <a:srgbClr val="263654"/>
                </a:solidFill>
                <a:latin typeface="Open Sans"/>
                <a:cs typeface="Open Sans"/>
              </a:rPr>
              <a:t>per </a:t>
            </a: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il contrasto </a:t>
            </a:r>
            <a:r>
              <a:rPr sz="2400" b="1" dirty="0">
                <a:solidFill>
                  <a:srgbClr val="263654"/>
                </a:solidFill>
                <a:latin typeface="Open Sans"/>
                <a:cs typeface="Open Sans"/>
              </a:rPr>
              <a:t>e il </a:t>
            </a: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contenimento della diffusione del  virus covid-19 negli ambienti</a:t>
            </a:r>
            <a:r>
              <a:rPr sz="2400" b="1" spc="-1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scolastici.</a:t>
            </a:r>
            <a:endParaRPr sz="2400">
              <a:latin typeface="Open Sans"/>
              <a:cs typeface="Open Sans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584174" y="1004662"/>
            <a:ext cx="3750310" cy="788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10" dirty="0"/>
              <a:t>Formazione</a:t>
            </a:r>
            <a:endParaRPr sz="5000"/>
          </a:p>
        </p:txBody>
      </p:sp>
      <p:grpSp>
        <p:nvGrpSpPr>
          <p:cNvPr id="14" name="object 14"/>
          <p:cNvGrpSpPr/>
          <p:nvPr/>
        </p:nvGrpSpPr>
        <p:grpSpPr>
          <a:xfrm>
            <a:off x="0" y="1789204"/>
            <a:ext cx="18288000" cy="8495665"/>
            <a:chOff x="0" y="1789204"/>
            <a:chExt cx="18288000" cy="8495665"/>
          </a:xfrm>
        </p:grpSpPr>
        <p:sp>
          <p:nvSpPr>
            <p:cNvPr id="15" name="object 15"/>
            <p:cNvSpPr/>
            <p:nvPr/>
          </p:nvSpPr>
          <p:spPr>
            <a:xfrm>
              <a:off x="0" y="1789204"/>
              <a:ext cx="18288000" cy="8495665"/>
            </a:xfrm>
            <a:custGeom>
              <a:avLst/>
              <a:gdLst/>
              <a:ahLst/>
              <a:cxnLst/>
              <a:rect l="l" t="t" r="r" b="b"/>
              <a:pathLst>
                <a:path w="18288000" h="8495665">
                  <a:moveTo>
                    <a:pt x="4304525" y="0"/>
                  </a:moveTo>
                  <a:lnTo>
                    <a:pt x="596519" y="0"/>
                  </a:lnTo>
                  <a:lnTo>
                    <a:pt x="596519" y="179997"/>
                  </a:lnTo>
                  <a:lnTo>
                    <a:pt x="4304525" y="179997"/>
                  </a:lnTo>
                  <a:lnTo>
                    <a:pt x="4304525" y="0"/>
                  </a:lnTo>
                  <a:close/>
                </a:path>
                <a:path w="18288000" h="8495665">
                  <a:moveTo>
                    <a:pt x="18287632" y="8495640"/>
                  </a:moveTo>
                  <a:lnTo>
                    <a:pt x="18287619" y="7570800"/>
                  </a:lnTo>
                  <a:lnTo>
                    <a:pt x="0" y="7570800"/>
                  </a:lnTo>
                  <a:lnTo>
                    <a:pt x="0" y="8495640"/>
                  </a:lnTo>
                  <a:lnTo>
                    <a:pt x="18287632" y="8495640"/>
                  </a:lnTo>
                  <a:close/>
                </a:path>
              </a:pathLst>
            </a:custGeom>
            <a:solidFill>
              <a:srgbClr val="4F92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415357" y="9540002"/>
              <a:ext cx="576580" cy="576580"/>
            </a:xfrm>
            <a:custGeom>
              <a:avLst/>
              <a:gdLst/>
              <a:ahLst/>
              <a:cxnLst/>
              <a:rect l="l" t="t" r="r" b="b"/>
              <a:pathLst>
                <a:path w="576580" h="576579">
                  <a:moveTo>
                    <a:pt x="576364" y="287997"/>
                  </a:moveTo>
                  <a:lnTo>
                    <a:pt x="566553" y="362745"/>
                  </a:lnTo>
                  <a:lnTo>
                    <a:pt x="537844" y="432358"/>
                  </a:lnTo>
                  <a:lnTo>
                    <a:pt x="491850" y="491850"/>
                  </a:lnTo>
                  <a:lnTo>
                    <a:pt x="432358" y="537845"/>
                  </a:lnTo>
                  <a:lnTo>
                    <a:pt x="362745" y="566553"/>
                  </a:lnTo>
                  <a:lnTo>
                    <a:pt x="287997" y="576364"/>
                  </a:lnTo>
                  <a:lnTo>
                    <a:pt x="250415" y="573888"/>
                  </a:lnTo>
                  <a:lnTo>
                    <a:pt x="177944" y="554493"/>
                  </a:lnTo>
                  <a:lnTo>
                    <a:pt x="112740" y="516703"/>
                  </a:lnTo>
                  <a:lnTo>
                    <a:pt x="59660" y="463623"/>
                  </a:lnTo>
                  <a:lnTo>
                    <a:pt x="21870" y="398413"/>
                  </a:lnTo>
                  <a:lnTo>
                    <a:pt x="2475" y="325793"/>
                  </a:lnTo>
                  <a:lnTo>
                    <a:pt x="0" y="287997"/>
                  </a:lnTo>
                  <a:lnTo>
                    <a:pt x="2475" y="250415"/>
                  </a:lnTo>
                  <a:lnTo>
                    <a:pt x="21870" y="177944"/>
                  </a:lnTo>
                  <a:lnTo>
                    <a:pt x="59660" y="112740"/>
                  </a:lnTo>
                  <a:lnTo>
                    <a:pt x="112740" y="59660"/>
                  </a:lnTo>
                  <a:lnTo>
                    <a:pt x="177944" y="21870"/>
                  </a:lnTo>
                  <a:lnTo>
                    <a:pt x="250415" y="2475"/>
                  </a:lnTo>
                  <a:lnTo>
                    <a:pt x="287997" y="0"/>
                  </a:lnTo>
                  <a:lnTo>
                    <a:pt x="325793" y="2475"/>
                  </a:lnTo>
                  <a:lnTo>
                    <a:pt x="398413" y="21870"/>
                  </a:lnTo>
                  <a:lnTo>
                    <a:pt x="463623" y="59660"/>
                  </a:lnTo>
                  <a:lnTo>
                    <a:pt x="516703" y="112740"/>
                  </a:lnTo>
                  <a:lnTo>
                    <a:pt x="554493" y="177944"/>
                  </a:lnTo>
                  <a:lnTo>
                    <a:pt x="573888" y="250415"/>
                  </a:lnTo>
                  <a:lnTo>
                    <a:pt x="576364" y="287997"/>
                  </a:lnTo>
                  <a:close/>
                </a:path>
              </a:pathLst>
            </a:custGeom>
            <a:ln w="359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664095" y="8022504"/>
            <a:ext cx="20129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OpenSymbol"/>
                <a:cs typeface="OpenSymbol"/>
              </a:rPr>
              <a:t>❖</a:t>
            </a:r>
            <a:endParaRPr sz="2400">
              <a:latin typeface="OpenSymbol"/>
              <a:cs typeface="OpenSymbol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5"/>
              </a:spcBef>
            </a:pPr>
            <a:fld id="{81D60167-4931-47E6-BA6A-407CBD079E47}" type="slidenum">
              <a:rPr dirty="0"/>
              <a:t>31</a:t>
            </a:fld>
            <a:endParaRPr dirty="0"/>
          </a:p>
        </p:txBody>
      </p:sp>
      <p:sp>
        <p:nvSpPr>
          <p:cNvPr id="22" name="object 2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pc="-10" dirty="0"/>
              <a:t>25/09/20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dirty="0"/>
              <a:t>IIS </a:t>
            </a:r>
            <a:r>
              <a:rPr spc="-5" dirty="0"/>
              <a:t>C. </a:t>
            </a:r>
            <a:r>
              <a:rPr spc="-10" dirty="0"/>
              <a:t>PISACANE </a:t>
            </a:r>
            <a:r>
              <a:rPr dirty="0"/>
              <a:t>-</a:t>
            </a:r>
            <a:r>
              <a:rPr spc="-50" dirty="0"/>
              <a:t> </a:t>
            </a:r>
            <a:r>
              <a:rPr spc="-5" dirty="0"/>
              <a:t>SAPRI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664095" y="5069792"/>
            <a:ext cx="20129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OpenSymbol"/>
                <a:cs typeface="OpenSymbol"/>
              </a:rPr>
              <a:t>❖</a:t>
            </a:r>
            <a:endParaRPr sz="2400">
              <a:latin typeface="OpenSymbol"/>
              <a:cs typeface="OpenSymbo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46301" y="5549674"/>
            <a:ext cx="129095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82625" indent="-670560">
              <a:lnSpc>
                <a:spcPct val="100000"/>
              </a:lnSpc>
              <a:spcBef>
                <a:spcPts val="100"/>
              </a:spcBef>
              <a:buClr>
                <a:srgbClr val="FFFFFF"/>
              </a:buClr>
              <a:buFont typeface="OpenSymbol"/>
              <a:buChar char="➢"/>
              <a:tabLst>
                <a:tab pos="682625" algn="l"/>
                <a:tab pos="683260" algn="l"/>
              </a:tabLst>
            </a:pPr>
            <a:r>
              <a:rPr sz="3600" b="1" spc="-15" baseline="1157" dirty="0">
                <a:solidFill>
                  <a:srgbClr val="263654"/>
                </a:solidFill>
                <a:latin typeface="Open Sans"/>
                <a:cs typeface="Open Sans"/>
              </a:rPr>
              <a:t>A</a:t>
            </a:r>
            <a:r>
              <a:rPr sz="3600" b="1" baseline="1157" dirty="0">
                <a:solidFill>
                  <a:srgbClr val="263654"/>
                </a:solidFill>
                <a:latin typeface="Open Sans"/>
                <a:cs typeface="Open Sans"/>
              </a:rPr>
              <a:t>.A.</a:t>
            </a:r>
            <a:endParaRPr sz="3600" baseline="1157">
              <a:latin typeface="Open Sans"/>
              <a:cs typeface="Open San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346301" y="6917668"/>
            <a:ext cx="26860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OpenSymbol"/>
                <a:cs typeface="OpenSymbol"/>
              </a:rPr>
              <a:t>➢</a:t>
            </a:r>
            <a:endParaRPr sz="2400">
              <a:latin typeface="OpenSymbol"/>
              <a:cs typeface="OpenSymbo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"/>
            <a:ext cx="18288000" cy="9360535"/>
          </a:xfrm>
          <a:custGeom>
            <a:avLst/>
            <a:gdLst/>
            <a:ahLst/>
            <a:cxnLst/>
            <a:rect l="l" t="t" r="r" b="b"/>
            <a:pathLst>
              <a:path w="18288000" h="9360535">
                <a:moveTo>
                  <a:pt x="0" y="9360001"/>
                </a:moveTo>
                <a:lnTo>
                  <a:pt x="18288000" y="9360001"/>
                </a:lnTo>
                <a:lnTo>
                  <a:pt x="18288000" y="0"/>
                </a:lnTo>
                <a:lnTo>
                  <a:pt x="0" y="0"/>
                </a:lnTo>
                <a:lnTo>
                  <a:pt x="0" y="9360001"/>
                </a:lnTo>
                <a:close/>
              </a:path>
            </a:pathLst>
          </a:custGeom>
          <a:solidFill>
            <a:srgbClr val="DCE7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10284844"/>
            <a:ext cx="18288000" cy="2540"/>
          </a:xfrm>
          <a:custGeom>
            <a:avLst/>
            <a:gdLst/>
            <a:ahLst/>
            <a:cxnLst/>
            <a:rect l="l" t="t" r="r" b="b"/>
            <a:pathLst>
              <a:path w="18288000" h="2540">
                <a:moveTo>
                  <a:pt x="0" y="2514"/>
                </a:moveTo>
                <a:lnTo>
                  <a:pt x="18288000" y="2514"/>
                </a:lnTo>
                <a:lnTo>
                  <a:pt x="18288000" y="0"/>
                </a:lnTo>
                <a:lnTo>
                  <a:pt x="0" y="0"/>
                </a:lnTo>
                <a:lnTo>
                  <a:pt x="0" y="2514"/>
                </a:lnTo>
                <a:close/>
              </a:path>
            </a:pathLst>
          </a:custGeom>
          <a:solidFill>
            <a:srgbClr val="DCE7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84174" y="1004662"/>
            <a:ext cx="3716654" cy="788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Notizie</a:t>
            </a:r>
            <a:r>
              <a:rPr sz="5000" spc="-85" dirty="0"/>
              <a:t> </a:t>
            </a:r>
            <a:r>
              <a:rPr sz="5000" spc="-10" dirty="0"/>
              <a:t>utili</a:t>
            </a:r>
            <a:endParaRPr sz="5000"/>
          </a:p>
        </p:txBody>
      </p:sp>
      <p:sp>
        <p:nvSpPr>
          <p:cNvPr id="5" name="object 5"/>
          <p:cNvSpPr txBox="1"/>
          <p:nvPr/>
        </p:nvSpPr>
        <p:spPr>
          <a:xfrm>
            <a:off x="1139304" y="8186446"/>
            <a:ext cx="9943465" cy="8585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39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N.B. Tutte le informazioni saranno rese disponibili in tempo reale  </a:t>
            </a:r>
            <a:r>
              <a:rPr sz="2400" b="1" spc="-5" dirty="0" err="1">
                <a:solidFill>
                  <a:srgbClr val="263654"/>
                </a:solidFill>
                <a:latin typeface="Open Sans"/>
                <a:cs typeface="Open Sans"/>
              </a:rPr>
              <a:t>su</a:t>
            </a: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400" b="1" spc="-5" dirty="0" smtClean="0">
                <a:solidFill>
                  <a:srgbClr val="263654"/>
                </a:solidFill>
                <a:latin typeface="Open Sans"/>
                <a:cs typeface="Open Sans"/>
                <a:hlinkClick r:id="rId2"/>
              </a:rPr>
              <a:t>www.iispisacanesapri.edu.it</a:t>
            </a:r>
            <a:r>
              <a:rPr lang="it-IT" sz="2400" b="1" spc="-5" dirty="0" smtClean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400" b="1" dirty="0" smtClean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400" b="1" spc="-10" dirty="0">
                <a:solidFill>
                  <a:srgbClr val="263654"/>
                </a:solidFill>
                <a:latin typeface="Open Sans"/>
                <a:cs typeface="Open Sans"/>
              </a:rPr>
              <a:t>sul </a:t>
            </a: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registro</a:t>
            </a:r>
            <a:r>
              <a:rPr sz="2400" b="1" spc="1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elettronico.</a:t>
            </a:r>
            <a:endParaRPr sz="2400" dirty="0">
              <a:latin typeface="Open Sans"/>
              <a:cs typeface="Open San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96519" y="1789204"/>
            <a:ext cx="3636010" cy="180340"/>
          </a:xfrm>
          <a:custGeom>
            <a:avLst/>
            <a:gdLst/>
            <a:ahLst/>
            <a:cxnLst/>
            <a:rect l="l" t="t" r="r" b="b"/>
            <a:pathLst>
              <a:path w="3636010" h="180339">
                <a:moveTo>
                  <a:pt x="3635997" y="0"/>
                </a:moveTo>
                <a:lnTo>
                  <a:pt x="0" y="0"/>
                </a:lnTo>
                <a:lnTo>
                  <a:pt x="0" y="179997"/>
                </a:lnTo>
                <a:lnTo>
                  <a:pt x="3635997" y="179997"/>
                </a:lnTo>
                <a:lnTo>
                  <a:pt x="3635997" y="0"/>
                </a:lnTo>
                <a:close/>
              </a:path>
            </a:pathLst>
          </a:custGeom>
          <a:solidFill>
            <a:srgbClr val="4F92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4266798" y="2483640"/>
            <a:ext cx="3913200" cy="52599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0" y="9360005"/>
            <a:ext cx="18288000" cy="925194"/>
            <a:chOff x="0" y="9360005"/>
            <a:chExt cx="18288000" cy="925194"/>
          </a:xfrm>
        </p:grpSpPr>
        <p:sp>
          <p:nvSpPr>
            <p:cNvPr id="9" name="object 9"/>
            <p:cNvSpPr/>
            <p:nvPr/>
          </p:nvSpPr>
          <p:spPr>
            <a:xfrm>
              <a:off x="0" y="9360005"/>
              <a:ext cx="18288000" cy="925194"/>
            </a:xfrm>
            <a:custGeom>
              <a:avLst/>
              <a:gdLst/>
              <a:ahLst/>
              <a:cxnLst/>
              <a:rect l="l" t="t" r="r" b="b"/>
              <a:pathLst>
                <a:path w="18288000" h="925195">
                  <a:moveTo>
                    <a:pt x="0" y="924839"/>
                  </a:moveTo>
                  <a:lnTo>
                    <a:pt x="0" y="0"/>
                  </a:lnTo>
                  <a:lnTo>
                    <a:pt x="18287631" y="0"/>
                  </a:lnTo>
                  <a:lnTo>
                    <a:pt x="18287631" y="924839"/>
                  </a:lnTo>
                  <a:lnTo>
                    <a:pt x="0" y="924839"/>
                  </a:lnTo>
                  <a:close/>
                </a:path>
              </a:pathLst>
            </a:custGeom>
            <a:solidFill>
              <a:srgbClr val="4F92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7415357" y="9540002"/>
              <a:ext cx="576580" cy="576580"/>
            </a:xfrm>
            <a:custGeom>
              <a:avLst/>
              <a:gdLst/>
              <a:ahLst/>
              <a:cxnLst/>
              <a:rect l="l" t="t" r="r" b="b"/>
              <a:pathLst>
                <a:path w="576580" h="576579">
                  <a:moveTo>
                    <a:pt x="576364" y="287997"/>
                  </a:moveTo>
                  <a:lnTo>
                    <a:pt x="566553" y="362745"/>
                  </a:lnTo>
                  <a:lnTo>
                    <a:pt x="537844" y="432358"/>
                  </a:lnTo>
                  <a:lnTo>
                    <a:pt x="491850" y="491850"/>
                  </a:lnTo>
                  <a:lnTo>
                    <a:pt x="432358" y="537845"/>
                  </a:lnTo>
                  <a:lnTo>
                    <a:pt x="362745" y="566553"/>
                  </a:lnTo>
                  <a:lnTo>
                    <a:pt x="287997" y="576364"/>
                  </a:lnTo>
                  <a:lnTo>
                    <a:pt x="250415" y="573888"/>
                  </a:lnTo>
                  <a:lnTo>
                    <a:pt x="177944" y="554493"/>
                  </a:lnTo>
                  <a:lnTo>
                    <a:pt x="112740" y="516703"/>
                  </a:lnTo>
                  <a:lnTo>
                    <a:pt x="59660" y="463623"/>
                  </a:lnTo>
                  <a:lnTo>
                    <a:pt x="21870" y="398413"/>
                  </a:lnTo>
                  <a:lnTo>
                    <a:pt x="2475" y="325793"/>
                  </a:lnTo>
                  <a:lnTo>
                    <a:pt x="0" y="287997"/>
                  </a:lnTo>
                  <a:lnTo>
                    <a:pt x="2475" y="250415"/>
                  </a:lnTo>
                  <a:lnTo>
                    <a:pt x="21870" y="177944"/>
                  </a:lnTo>
                  <a:lnTo>
                    <a:pt x="59660" y="112740"/>
                  </a:lnTo>
                  <a:lnTo>
                    <a:pt x="112740" y="59660"/>
                  </a:lnTo>
                  <a:lnTo>
                    <a:pt x="177944" y="21870"/>
                  </a:lnTo>
                  <a:lnTo>
                    <a:pt x="250415" y="2475"/>
                  </a:lnTo>
                  <a:lnTo>
                    <a:pt x="287997" y="0"/>
                  </a:lnTo>
                  <a:lnTo>
                    <a:pt x="325793" y="2475"/>
                  </a:lnTo>
                  <a:lnTo>
                    <a:pt x="398413" y="21870"/>
                  </a:lnTo>
                  <a:lnTo>
                    <a:pt x="463623" y="59660"/>
                  </a:lnTo>
                  <a:lnTo>
                    <a:pt x="516703" y="112740"/>
                  </a:lnTo>
                  <a:lnTo>
                    <a:pt x="554493" y="177944"/>
                  </a:lnTo>
                  <a:lnTo>
                    <a:pt x="573888" y="250415"/>
                  </a:lnTo>
                  <a:lnTo>
                    <a:pt x="576364" y="287997"/>
                  </a:lnTo>
                  <a:close/>
                </a:path>
              </a:pathLst>
            </a:custGeom>
            <a:ln w="359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187538" y="4631805"/>
            <a:ext cx="12670790" cy="1691005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  <a:tabLst>
                <a:tab pos="3175635" algn="l"/>
                <a:tab pos="5737225" algn="l"/>
              </a:tabLst>
            </a:pP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Si prega</a:t>
            </a:r>
            <a:r>
              <a:rPr sz="2400" b="1" spc="1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400" b="1" spc="5" dirty="0">
                <a:solidFill>
                  <a:srgbClr val="263654"/>
                </a:solidFill>
                <a:latin typeface="Open Sans"/>
                <a:cs typeface="Open Sans"/>
              </a:rPr>
              <a:t>di</a:t>
            </a:r>
            <a:r>
              <a:rPr sz="2400" b="1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ricorrere	ordinariamente	alle comunicazioni </a:t>
            </a:r>
            <a:r>
              <a:rPr sz="2400" b="1" dirty="0">
                <a:solidFill>
                  <a:srgbClr val="263654"/>
                </a:solidFill>
                <a:latin typeface="Open Sans"/>
                <a:cs typeface="Open Sans"/>
              </a:rPr>
              <a:t>a</a:t>
            </a:r>
            <a:r>
              <a:rPr sz="2400" b="1" spc="-1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distanza,</a:t>
            </a:r>
            <a:endParaRPr sz="2400">
              <a:latin typeface="Open Sans"/>
              <a:cs typeface="Open Sans"/>
            </a:endParaRPr>
          </a:p>
          <a:p>
            <a:pPr marL="12700" marR="5080">
              <a:lnSpc>
                <a:spcPct val="113700"/>
              </a:lnSpc>
              <a:spcBef>
                <a:spcPts val="5"/>
              </a:spcBef>
            </a:pP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utilizzare </a:t>
            </a:r>
            <a:r>
              <a:rPr sz="2400" b="1" dirty="0">
                <a:solidFill>
                  <a:srgbClr val="263654"/>
                </a:solidFill>
                <a:latin typeface="Open Sans"/>
                <a:cs typeface="Open Sans"/>
              </a:rPr>
              <a:t>la </a:t>
            </a: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modulistica smart </a:t>
            </a:r>
            <a:r>
              <a:rPr sz="24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limitare gli accessi </a:t>
            </a:r>
            <a:r>
              <a:rPr sz="2400" b="1" dirty="0">
                <a:solidFill>
                  <a:srgbClr val="263654"/>
                </a:solidFill>
                <a:latin typeface="Open Sans"/>
                <a:cs typeface="Open Sans"/>
              </a:rPr>
              <a:t>ai </a:t>
            </a: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casi </a:t>
            </a:r>
            <a:r>
              <a:rPr sz="2400" b="1" spc="5" dirty="0">
                <a:solidFill>
                  <a:srgbClr val="263654"/>
                </a:solidFill>
                <a:latin typeface="Open Sans"/>
                <a:cs typeface="Open Sans"/>
              </a:rPr>
              <a:t>di </a:t>
            </a: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effettiva necessità  amministrativo-gestionale </a:t>
            </a:r>
            <a:r>
              <a:rPr sz="2400" b="1" dirty="0">
                <a:solidFill>
                  <a:srgbClr val="263654"/>
                </a:solidFill>
                <a:latin typeface="Open Sans"/>
                <a:cs typeface="Open Sans"/>
              </a:rPr>
              <a:t>ed </a:t>
            </a: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operativa, in nessun caso si potrà entrare negli uffici,  ma si dovrà accedere </a:t>
            </a:r>
            <a:r>
              <a:rPr sz="2400" b="1" dirty="0">
                <a:solidFill>
                  <a:srgbClr val="263654"/>
                </a:solidFill>
                <a:latin typeface="Open Sans"/>
                <a:cs typeface="Open Sans"/>
              </a:rPr>
              <a:t>al </a:t>
            </a:r>
            <a:r>
              <a:rPr sz="2400" b="1" spc="-10" dirty="0">
                <a:solidFill>
                  <a:srgbClr val="263654"/>
                </a:solidFill>
                <a:latin typeface="Open Sans"/>
                <a:cs typeface="Open Sans"/>
              </a:rPr>
              <a:t>front</a:t>
            </a:r>
            <a:r>
              <a:rPr sz="2400" b="1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office.</a:t>
            </a:r>
            <a:endParaRPr sz="2400">
              <a:latin typeface="Open Sans"/>
              <a:cs typeface="Open Sans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5"/>
              </a:spcBef>
            </a:pPr>
            <a:fld id="{81D60167-4931-47E6-BA6A-407CBD079E47}" type="slidenum">
              <a:rPr dirty="0"/>
              <a:t>32</a:t>
            </a:fld>
            <a:endParaRPr dirty="0"/>
          </a:p>
        </p:txBody>
      </p:sp>
      <p:sp>
        <p:nvSpPr>
          <p:cNvPr id="16" name="object 1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pc="-10" dirty="0"/>
              <a:t>25/09/20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dirty="0"/>
              <a:t>IIS </a:t>
            </a:r>
            <a:r>
              <a:rPr spc="-5" dirty="0"/>
              <a:t>C. </a:t>
            </a:r>
            <a:r>
              <a:rPr spc="-10" dirty="0"/>
              <a:t>PISACANE </a:t>
            </a:r>
            <a:r>
              <a:rPr dirty="0"/>
              <a:t>-</a:t>
            </a:r>
            <a:r>
              <a:rPr spc="-50" dirty="0"/>
              <a:t> </a:t>
            </a:r>
            <a:r>
              <a:rPr spc="-5" dirty="0"/>
              <a:t>SAPRI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664095" y="2765784"/>
            <a:ext cx="20129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OpenSymbol"/>
                <a:cs typeface="OpenSymbol"/>
              </a:rPr>
              <a:t>❖</a:t>
            </a:r>
            <a:endParaRPr sz="2400">
              <a:latin typeface="OpenSymbol"/>
              <a:cs typeface="Open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64095" y="2802868"/>
            <a:ext cx="11567160" cy="10153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292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Il D.S. riceve il Martedì </a:t>
            </a:r>
            <a:r>
              <a:rPr sz="24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il Giovedì </a:t>
            </a:r>
            <a:r>
              <a:rPr sz="2400" b="1" dirty="0">
                <a:solidFill>
                  <a:srgbClr val="263654"/>
                </a:solidFill>
                <a:latin typeface="Open Sans"/>
                <a:cs typeface="Open Sans"/>
              </a:rPr>
              <a:t>dalle </a:t>
            </a: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ore 10.00 alle ore</a:t>
            </a:r>
            <a:r>
              <a:rPr sz="2400" b="1" spc="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400" b="1" spc="-10" dirty="0">
                <a:solidFill>
                  <a:srgbClr val="263654"/>
                </a:solidFill>
                <a:latin typeface="Open Sans"/>
                <a:cs typeface="Open Sans"/>
              </a:rPr>
              <a:t>12.00.</a:t>
            </a:r>
            <a:endParaRPr sz="2400">
              <a:latin typeface="Open Sans"/>
              <a:cs typeface="Open Sans"/>
            </a:endParaRPr>
          </a:p>
          <a:p>
            <a:pPr marL="502920" indent="-490855">
              <a:lnSpc>
                <a:spcPct val="100000"/>
              </a:lnSpc>
              <a:spcBef>
                <a:spcPts val="2030"/>
              </a:spcBef>
              <a:buClr>
                <a:srgbClr val="FFFFFF"/>
              </a:buClr>
              <a:buFont typeface="OpenSymbol"/>
              <a:buChar char="❖"/>
              <a:tabLst>
                <a:tab pos="502920" algn="l"/>
                <a:tab pos="503555" algn="l"/>
              </a:tabLst>
            </a:pP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La segreteria </a:t>
            </a:r>
            <a:r>
              <a:rPr sz="2400" b="1" dirty="0">
                <a:solidFill>
                  <a:srgbClr val="263654"/>
                </a:solidFill>
                <a:latin typeface="Open Sans"/>
                <a:cs typeface="Open Sans"/>
              </a:rPr>
              <a:t>è aperta dal </a:t>
            </a: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Lunedì </a:t>
            </a:r>
            <a:r>
              <a:rPr sz="2400" b="1" dirty="0">
                <a:solidFill>
                  <a:srgbClr val="263654"/>
                </a:solidFill>
                <a:latin typeface="Open Sans"/>
                <a:cs typeface="Open Sans"/>
              </a:rPr>
              <a:t>al </a:t>
            </a: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Venerdì dalle ore 11.00 alle ore</a:t>
            </a:r>
            <a:r>
              <a:rPr sz="2400" b="1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400" b="1" spc="-10" dirty="0">
                <a:solidFill>
                  <a:srgbClr val="263654"/>
                </a:solidFill>
                <a:latin typeface="Open Sans"/>
                <a:cs typeface="Open Sans"/>
              </a:rPr>
              <a:t>13.00.</a:t>
            </a:r>
            <a:endParaRPr sz="2400">
              <a:latin typeface="Open Sans"/>
              <a:cs typeface="Open San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64095" y="4602508"/>
            <a:ext cx="20129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OpenSymbol"/>
                <a:cs typeface="OpenSymbol"/>
              </a:rPr>
              <a:t>❖</a:t>
            </a:r>
            <a:endParaRPr sz="2400">
              <a:latin typeface="OpenSymbol"/>
              <a:cs typeface="OpenSymbo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"/>
            <a:ext cx="18288000" cy="9360535"/>
          </a:xfrm>
          <a:custGeom>
            <a:avLst/>
            <a:gdLst/>
            <a:ahLst/>
            <a:cxnLst/>
            <a:rect l="l" t="t" r="r" b="b"/>
            <a:pathLst>
              <a:path w="18288000" h="9360535">
                <a:moveTo>
                  <a:pt x="0" y="9360001"/>
                </a:moveTo>
                <a:lnTo>
                  <a:pt x="18288000" y="9360001"/>
                </a:lnTo>
                <a:lnTo>
                  <a:pt x="18288000" y="0"/>
                </a:lnTo>
                <a:lnTo>
                  <a:pt x="0" y="0"/>
                </a:lnTo>
                <a:lnTo>
                  <a:pt x="0" y="9360001"/>
                </a:lnTo>
                <a:close/>
              </a:path>
            </a:pathLst>
          </a:custGeom>
          <a:solidFill>
            <a:srgbClr val="DCE7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10284844"/>
            <a:ext cx="18288000" cy="2540"/>
          </a:xfrm>
          <a:custGeom>
            <a:avLst/>
            <a:gdLst/>
            <a:ahLst/>
            <a:cxnLst/>
            <a:rect l="l" t="t" r="r" b="b"/>
            <a:pathLst>
              <a:path w="18288000" h="2540">
                <a:moveTo>
                  <a:pt x="0" y="2514"/>
                </a:moveTo>
                <a:lnTo>
                  <a:pt x="18288000" y="2514"/>
                </a:lnTo>
                <a:lnTo>
                  <a:pt x="18288000" y="0"/>
                </a:lnTo>
                <a:lnTo>
                  <a:pt x="0" y="0"/>
                </a:lnTo>
                <a:lnTo>
                  <a:pt x="0" y="2514"/>
                </a:lnTo>
                <a:close/>
              </a:path>
            </a:pathLst>
          </a:custGeom>
          <a:solidFill>
            <a:srgbClr val="DCE7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79665" y="3370494"/>
            <a:ext cx="13427710" cy="4438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84835" marR="5080" indent="-572770">
              <a:lnSpc>
                <a:spcPct val="113399"/>
              </a:lnSpc>
              <a:spcBef>
                <a:spcPts val="100"/>
              </a:spcBef>
            </a:pPr>
            <a:r>
              <a:rPr sz="8700" b="1" spc="-5" dirty="0">
                <a:solidFill>
                  <a:srgbClr val="263654"/>
                </a:solidFill>
                <a:latin typeface="Open Sans"/>
                <a:cs typeface="Open Sans"/>
              </a:rPr>
              <a:t>“La </a:t>
            </a:r>
            <a:r>
              <a:rPr sz="8700" b="1" spc="-10" dirty="0">
                <a:solidFill>
                  <a:srgbClr val="263654"/>
                </a:solidFill>
                <a:latin typeface="Open Sans"/>
                <a:cs typeface="Open Sans"/>
              </a:rPr>
              <a:t>cultura </a:t>
            </a:r>
            <a:r>
              <a:rPr sz="8700" b="1" dirty="0">
                <a:solidFill>
                  <a:srgbClr val="263654"/>
                </a:solidFill>
                <a:latin typeface="Open Sans"/>
                <a:cs typeface="Open Sans"/>
              </a:rPr>
              <a:t>è </a:t>
            </a:r>
            <a:r>
              <a:rPr sz="8700" b="1" spc="-5" dirty="0">
                <a:solidFill>
                  <a:srgbClr val="263654"/>
                </a:solidFill>
                <a:latin typeface="Open Sans"/>
                <a:cs typeface="Open Sans"/>
              </a:rPr>
              <a:t>il</a:t>
            </a:r>
            <a:r>
              <a:rPr sz="8700" b="1" spc="-9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8700" b="1" spc="-10" dirty="0">
                <a:solidFill>
                  <a:srgbClr val="263654"/>
                </a:solidFill>
                <a:latin typeface="Open Sans"/>
                <a:cs typeface="Open Sans"/>
              </a:rPr>
              <a:t>cammino  della</a:t>
            </a:r>
            <a:r>
              <a:rPr sz="8700" b="1" spc="-3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8700" b="1" spc="-10" dirty="0">
                <a:solidFill>
                  <a:srgbClr val="263654"/>
                </a:solidFill>
                <a:latin typeface="Open Sans"/>
                <a:cs typeface="Open Sans"/>
              </a:rPr>
              <a:t>libertà.”</a:t>
            </a:r>
            <a:endParaRPr sz="8700">
              <a:latin typeface="Open Sans"/>
              <a:cs typeface="Open Sans"/>
            </a:endParaRPr>
          </a:p>
          <a:p>
            <a:pPr marL="1199515" algn="ctr">
              <a:lnSpc>
                <a:spcPct val="100000"/>
              </a:lnSpc>
              <a:spcBef>
                <a:spcPts val="6740"/>
              </a:spcBef>
            </a:pPr>
            <a:r>
              <a:rPr sz="3600" dirty="0">
                <a:solidFill>
                  <a:srgbClr val="263654"/>
                </a:solidFill>
                <a:latin typeface="Liberation Sans"/>
                <a:cs typeface="Liberation Sans"/>
              </a:rPr>
              <a:t>il </a:t>
            </a:r>
            <a:r>
              <a:rPr sz="3600" spc="-5" dirty="0">
                <a:solidFill>
                  <a:srgbClr val="263654"/>
                </a:solidFill>
                <a:latin typeface="Liberation Sans"/>
                <a:cs typeface="Liberation Sans"/>
              </a:rPr>
              <a:t>Pisacane</a:t>
            </a:r>
            <a:r>
              <a:rPr sz="3600" spc="-20" dirty="0">
                <a:solidFill>
                  <a:srgbClr val="263654"/>
                </a:solidFill>
                <a:latin typeface="Liberation Sans"/>
                <a:cs typeface="Liberation Sans"/>
              </a:rPr>
              <a:t> </a:t>
            </a:r>
            <a:r>
              <a:rPr sz="3600" spc="-5" dirty="0">
                <a:solidFill>
                  <a:srgbClr val="263654"/>
                </a:solidFill>
                <a:latin typeface="Liberation Sans"/>
                <a:cs typeface="Liberation Sans"/>
              </a:rPr>
              <a:t>c’è!</a:t>
            </a:r>
            <a:endParaRPr sz="3600">
              <a:latin typeface="Liberation Sans"/>
              <a:cs typeface="Liberation San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266798" y="2465645"/>
            <a:ext cx="3913200" cy="52599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0" y="9360005"/>
            <a:ext cx="18288000" cy="925194"/>
            <a:chOff x="0" y="9360005"/>
            <a:chExt cx="18288000" cy="925194"/>
          </a:xfrm>
        </p:grpSpPr>
        <p:sp>
          <p:nvSpPr>
            <p:cNvPr id="7" name="object 7"/>
            <p:cNvSpPr/>
            <p:nvPr/>
          </p:nvSpPr>
          <p:spPr>
            <a:xfrm>
              <a:off x="0" y="9360005"/>
              <a:ext cx="18288000" cy="925194"/>
            </a:xfrm>
            <a:custGeom>
              <a:avLst/>
              <a:gdLst/>
              <a:ahLst/>
              <a:cxnLst/>
              <a:rect l="l" t="t" r="r" b="b"/>
              <a:pathLst>
                <a:path w="18288000" h="925195">
                  <a:moveTo>
                    <a:pt x="0" y="924839"/>
                  </a:moveTo>
                  <a:lnTo>
                    <a:pt x="0" y="0"/>
                  </a:lnTo>
                  <a:lnTo>
                    <a:pt x="18287631" y="0"/>
                  </a:lnTo>
                  <a:lnTo>
                    <a:pt x="18287631" y="924839"/>
                  </a:lnTo>
                  <a:lnTo>
                    <a:pt x="0" y="924839"/>
                  </a:lnTo>
                  <a:close/>
                </a:path>
              </a:pathLst>
            </a:custGeom>
            <a:solidFill>
              <a:srgbClr val="4F92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7415357" y="9540002"/>
              <a:ext cx="576580" cy="576580"/>
            </a:xfrm>
            <a:custGeom>
              <a:avLst/>
              <a:gdLst/>
              <a:ahLst/>
              <a:cxnLst/>
              <a:rect l="l" t="t" r="r" b="b"/>
              <a:pathLst>
                <a:path w="576580" h="576579">
                  <a:moveTo>
                    <a:pt x="576364" y="287997"/>
                  </a:moveTo>
                  <a:lnTo>
                    <a:pt x="566553" y="362745"/>
                  </a:lnTo>
                  <a:lnTo>
                    <a:pt x="537844" y="432358"/>
                  </a:lnTo>
                  <a:lnTo>
                    <a:pt x="491850" y="491850"/>
                  </a:lnTo>
                  <a:lnTo>
                    <a:pt x="432358" y="537845"/>
                  </a:lnTo>
                  <a:lnTo>
                    <a:pt x="362745" y="566553"/>
                  </a:lnTo>
                  <a:lnTo>
                    <a:pt x="287997" y="576364"/>
                  </a:lnTo>
                  <a:lnTo>
                    <a:pt x="250415" y="573888"/>
                  </a:lnTo>
                  <a:lnTo>
                    <a:pt x="177944" y="554493"/>
                  </a:lnTo>
                  <a:lnTo>
                    <a:pt x="112740" y="516703"/>
                  </a:lnTo>
                  <a:lnTo>
                    <a:pt x="59660" y="463623"/>
                  </a:lnTo>
                  <a:lnTo>
                    <a:pt x="21870" y="398413"/>
                  </a:lnTo>
                  <a:lnTo>
                    <a:pt x="2475" y="325793"/>
                  </a:lnTo>
                  <a:lnTo>
                    <a:pt x="0" y="287997"/>
                  </a:lnTo>
                  <a:lnTo>
                    <a:pt x="2475" y="250415"/>
                  </a:lnTo>
                  <a:lnTo>
                    <a:pt x="21870" y="177944"/>
                  </a:lnTo>
                  <a:lnTo>
                    <a:pt x="59660" y="112740"/>
                  </a:lnTo>
                  <a:lnTo>
                    <a:pt x="112740" y="59660"/>
                  </a:lnTo>
                  <a:lnTo>
                    <a:pt x="177944" y="21870"/>
                  </a:lnTo>
                  <a:lnTo>
                    <a:pt x="250415" y="2475"/>
                  </a:lnTo>
                  <a:lnTo>
                    <a:pt x="287997" y="0"/>
                  </a:lnTo>
                  <a:lnTo>
                    <a:pt x="325793" y="2475"/>
                  </a:lnTo>
                  <a:lnTo>
                    <a:pt x="398413" y="21870"/>
                  </a:lnTo>
                  <a:lnTo>
                    <a:pt x="463623" y="59660"/>
                  </a:lnTo>
                  <a:lnTo>
                    <a:pt x="516703" y="112740"/>
                  </a:lnTo>
                  <a:lnTo>
                    <a:pt x="554493" y="177944"/>
                  </a:lnTo>
                  <a:lnTo>
                    <a:pt x="573888" y="250415"/>
                  </a:lnTo>
                  <a:lnTo>
                    <a:pt x="576364" y="287997"/>
                  </a:lnTo>
                  <a:close/>
                </a:path>
              </a:pathLst>
            </a:custGeom>
            <a:ln w="359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584174" y="1004662"/>
            <a:ext cx="6687184" cy="788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I.I.S. “Carlo</a:t>
            </a:r>
            <a:r>
              <a:rPr sz="5000" spc="-95" dirty="0"/>
              <a:t> </a:t>
            </a:r>
            <a:r>
              <a:rPr sz="5000" spc="-5" dirty="0"/>
              <a:t>Pisacane”</a:t>
            </a:r>
            <a:endParaRPr sz="5000"/>
          </a:p>
        </p:txBody>
      </p:sp>
      <p:sp>
        <p:nvSpPr>
          <p:cNvPr id="10" name="object 10"/>
          <p:cNvSpPr/>
          <p:nvPr/>
        </p:nvSpPr>
        <p:spPr>
          <a:xfrm>
            <a:off x="596519" y="1789204"/>
            <a:ext cx="6408420" cy="181610"/>
          </a:xfrm>
          <a:custGeom>
            <a:avLst/>
            <a:gdLst/>
            <a:ahLst/>
            <a:cxnLst/>
            <a:rect l="l" t="t" r="r" b="b"/>
            <a:pathLst>
              <a:path w="6408420" h="181610">
                <a:moveTo>
                  <a:pt x="6408000" y="0"/>
                </a:moveTo>
                <a:lnTo>
                  <a:pt x="0" y="0"/>
                </a:lnTo>
                <a:lnTo>
                  <a:pt x="0" y="181444"/>
                </a:lnTo>
                <a:lnTo>
                  <a:pt x="6408000" y="181444"/>
                </a:lnTo>
                <a:lnTo>
                  <a:pt x="6408000" y="0"/>
                </a:lnTo>
                <a:close/>
              </a:path>
            </a:pathLst>
          </a:custGeom>
          <a:solidFill>
            <a:srgbClr val="4F92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5"/>
              </a:spcBef>
            </a:pPr>
            <a:fld id="{81D60167-4931-47E6-BA6A-407CBD079E47}" type="slidenum">
              <a:rPr dirty="0"/>
              <a:t>33</a:t>
            </a:fld>
            <a:endParaRPr dirty="0"/>
          </a:p>
        </p:txBody>
      </p:sp>
      <p:sp>
        <p:nvSpPr>
          <p:cNvPr id="12" name="object 1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pc="-10" dirty="0"/>
              <a:t>25/09/20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dirty="0"/>
              <a:t>IIS </a:t>
            </a:r>
            <a:r>
              <a:rPr spc="-5" dirty="0"/>
              <a:t>C. </a:t>
            </a:r>
            <a:r>
              <a:rPr spc="-10" dirty="0"/>
              <a:t>PISACANE </a:t>
            </a:r>
            <a:r>
              <a:rPr dirty="0"/>
              <a:t>-</a:t>
            </a:r>
            <a:r>
              <a:rPr spc="-50" dirty="0"/>
              <a:t> </a:t>
            </a:r>
            <a:r>
              <a:rPr spc="-5" dirty="0"/>
              <a:t>SAPRI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"/>
            <a:ext cx="18288000" cy="9360535"/>
          </a:xfrm>
          <a:custGeom>
            <a:avLst/>
            <a:gdLst/>
            <a:ahLst/>
            <a:cxnLst/>
            <a:rect l="l" t="t" r="r" b="b"/>
            <a:pathLst>
              <a:path w="18288000" h="9360535">
                <a:moveTo>
                  <a:pt x="0" y="9360001"/>
                </a:moveTo>
                <a:lnTo>
                  <a:pt x="18288000" y="9360001"/>
                </a:lnTo>
                <a:lnTo>
                  <a:pt x="18288000" y="0"/>
                </a:lnTo>
                <a:lnTo>
                  <a:pt x="0" y="0"/>
                </a:lnTo>
                <a:lnTo>
                  <a:pt x="0" y="9360001"/>
                </a:lnTo>
                <a:close/>
              </a:path>
            </a:pathLst>
          </a:custGeom>
          <a:solidFill>
            <a:srgbClr val="DCE7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10284844"/>
            <a:ext cx="18288000" cy="2540"/>
          </a:xfrm>
          <a:custGeom>
            <a:avLst/>
            <a:gdLst/>
            <a:ahLst/>
            <a:cxnLst/>
            <a:rect l="l" t="t" r="r" b="b"/>
            <a:pathLst>
              <a:path w="18288000" h="2540">
                <a:moveTo>
                  <a:pt x="0" y="2514"/>
                </a:moveTo>
                <a:lnTo>
                  <a:pt x="18288000" y="2514"/>
                </a:lnTo>
                <a:lnTo>
                  <a:pt x="18288000" y="0"/>
                </a:lnTo>
                <a:lnTo>
                  <a:pt x="0" y="0"/>
                </a:lnTo>
                <a:lnTo>
                  <a:pt x="0" y="2514"/>
                </a:lnTo>
                <a:close/>
              </a:path>
            </a:pathLst>
          </a:custGeom>
          <a:solidFill>
            <a:srgbClr val="DCE7CA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9360005"/>
            <a:ext cx="18288000" cy="925194"/>
            <a:chOff x="0" y="9360005"/>
            <a:chExt cx="18288000" cy="925194"/>
          </a:xfrm>
        </p:grpSpPr>
        <p:sp>
          <p:nvSpPr>
            <p:cNvPr id="5" name="object 5"/>
            <p:cNvSpPr/>
            <p:nvPr/>
          </p:nvSpPr>
          <p:spPr>
            <a:xfrm>
              <a:off x="0" y="9360005"/>
              <a:ext cx="18288000" cy="925194"/>
            </a:xfrm>
            <a:custGeom>
              <a:avLst/>
              <a:gdLst/>
              <a:ahLst/>
              <a:cxnLst/>
              <a:rect l="l" t="t" r="r" b="b"/>
              <a:pathLst>
                <a:path w="18288000" h="925195">
                  <a:moveTo>
                    <a:pt x="0" y="924839"/>
                  </a:moveTo>
                  <a:lnTo>
                    <a:pt x="0" y="0"/>
                  </a:lnTo>
                  <a:lnTo>
                    <a:pt x="18287631" y="0"/>
                  </a:lnTo>
                  <a:lnTo>
                    <a:pt x="18287631" y="924839"/>
                  </a:lnTo>
                  <a:lnTo>
                    <a:pt x="0" y="924839"/>
                  </a:lnTo>
                  <a:close/>
                </a:path>
              </a:pathLst>
            </a:custGeom>
            <a:solidFill>
              <a:srgbClr val="4F92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7415357" y="9540002"/>
              <a:ext cx="576580" cy="576580"/>
            </a:xfrm>
            <a:custGeom>
              <a:avLst/>
              <a:gdLst/>
              <a:ahLst/>
              <a:cxnLst/>
              <a:rect l="l" t="t" r="r" b="b"/>
              <a:pathLst>
                <a:path w="576580" h="576579">
                  <a:moveTo>
                    <a:pt x="576364" y="287997"/>
                  </a:moveTo>
                  <a:lnTo>
                    <a:pt x="566553" y="362745"/>
                  </a:lnTo>
                  <a:lnTo>
                    <a:pt x="537844" y="432358"/>
                  </a:lnTo>
                  <a:lnTo>
                    <a:pt x="491850" y="491850"/>
                  </a:lnTo>
                  <a:lnTo>
                    <a:pt x="432358" y="537845"/>
                  </a:lnTo>
                  <a:lnTo>
                    <a:pt x="362745" y="566553"/>
                  </a:lnTo>
                  <a:lnTo>
                    <a:pt x="287997" y="576364"/>
                  </a:lnTo>
                  <a:lnTo>
                    <a:pt x="250415" y="573888"/>
                  </a:lnTo>
                  <a:lnTo>
                    <a:pt x="177944" y="554493"/>
                  </a:lnTo>
                  <a:lnTo>
                    <a:pt x="112740" y="516703"/>
                  </a:lnTo>
                  <a:lnTo>
                    <a:pt x="59660" y="463623"/>
                  </a:lnTo>
                  <a:lnTo>
                    <a:pt x="21870" y="398413"/>
                  </a:lnTo>
                  <a:lnTo>
                    <a:pt x="2475" y="325793"/>
                  </a:lnTo>
                  <a:lnTo>
                    <a:pt x="0" y="287997"/>
                  </a:lnTo>
                  <a:lnTo>
                    <a:pt x="2475" y="250415"/>
                  </a:lnTo>
                  <a:lnTo>
                    <a:pt x="21870" y="177944"/>
                  </a:lnTo>
                  <a:lnTo>
                    <a:pt x="59660" y="112740"/>
                  </a:lnTo>
                  <a:lnTo>
                    <a:pt x="112740" y="59660"/>
                  </a:lnTo>
                  <a:lnTo>
                    <a:pt x="177944" y="21870"/>
                  </a:lnTo>
                  <a:lnTo>
                    <a:pt x="250415" y="2475"/>
                  </a:lnTo>
                  <a:lnTo>
                    <a:pt x="287997" y="0"/>
                  </a:lnTo>
                  <a:lnTo>
                    <a:pt x="325793" y="2475"/>
                  </a:lnTo>
                  <a:lnTo>
                    <a:pt x="398413" y="21870"/>
                  </a:lnTo>
                  <a:lnTo>
                    <a:pt x="463623" y="59660"/>
                  </a:lnTo>
                  <a:lnTo>
                    <a:pt x="516703" y="112740"/>
                  </a:lnTo>
                  <a:lnTo>
                    <a:pt x="554493" y="177944"/>
                  </a:lnTo>
                  <a:lnTo>
                    <a:pt x="573888" y="250415"/>
                  </a:lnTo>
                  <a:lnTo>
                    <a:pt x="576364" y="287997"/>
                  </a:lnTo>
                  <a:close/>
                </a:path>
              </a:pathLst>
            </a:custGeom>
            <a:ln w="359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14256004" y="2465645"/>
            <a:ext cx="3913200" cy="52599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01255" y="3998065"/>
            <a:ext cx="7665084" cy="4653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8279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solidFill>
                  <a:srgbClr val="263654"/>
                </a:solidFill>
                <a:latin typeface="Open Sans"/>
                <a:cs typeface="Open Sans"/>
              </a:rPr>
              <a:t>REGOLAMENTI</a:t>
            </a:r>
            <a:endParaRPr sz="3200">
              <a:latin typeface="Open Sans"/>
              <a:cs typeface="Open Sans"/>
            </a:endParaRPr>
          </a:p>
          <a:p>
            <a:pPr marL="444500" indent="-258445">
              <a:lnSpc>
                <a:spcPct val="100000"/>
              </a:lnSpc>
              <a:spcBef>
                <a:spcPts val="2545"/>
              </a:spcBef>
              <a:buAutoNum type="arabicPeriod"/>
              <a:tabLst>
                <a:tab pos="445134" algn="l"/>
              </a:tabLst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Rispetto degli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ingressi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delle uscite</a:t>
            </a:r>
            <a:r>
              <a:rPr sz="2200" b="1" spc="-2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assegnate</a:t>
            </a:r>
            <a:endParaRPr sz="2200">
              <a:latin typeface="Open Sans"/>
              <a:cs typeface="Open Sans"/>
            </a:endParaRPr>
          </a:p>
          <a:p>
            <a:pPr marL="444500" indent="-258445">
              <a:lnSpc>
                <a:spcPct val="100000"/>
              </a:lnSpc>
              <a:spcBef>
                <a:spcPts val="360"/>
              </a:spcBef>
              <a:buAutoNum type="arabicPeriod"/>
              <a:tabLst>
                <a:tab pos="445134" algn="l"/>
              </a:tabLst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Rispetto degli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orari,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degli spazi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dei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tempi</a:t>
            </a:r>
            <a:endParaRPr sz="2200">
              <a:latin typeface="Open Sans"/>
              <a:cs typeface="Open Sans"/>
            </a:endParaRPr>
          </a:p>
          <a:p>
            <a:pPr marL="444500" indent="-258445">
              <a:lnSpc>
                <a:spcPct val="100000"/>
              </a:lnSpc>
              <a:spcBef>
                <a:spcPts val="365"/>
              </a:spcBef>
              <a:buAutoNum type="arabicPeriod"/>
              <a:tabLst>
                <a:tab pos="445134" algn="l"/>
              </a:tabLst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Igienizzazione delle mani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degli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strumenti</a:t>
            </a:r>
            <a:r>
              <a:rPr sz="2200" b="1" spc="-3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utilizzati</a:t>
            </a:r>
            <a:endParaRPr sz="2200">
              <a:latin typeface="Open Sans"/>
              <a:cs typeface="Open Sans"/>
            </a:endParaRPr>
          </a:p>
          <a:p>
            <a:pPr marL="444500" indent="-258445">
              <a:lnSpc>
                <a:spcPct val="100000"/>
              </a:lnSpc>
              <a:spcBef>
                <a:spcPts val="355"/>
              </a:spcBef>
              <a:buAutoNum type="arabicPeriod"/>
              <a:tabLst>
                <a:tab pos="445134" algn="l"/>
              </a:tabLst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Controllo della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temperatura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corporea</a:t>
            </a:r>
            <a:endParaRPr sz="2200">
              <a:latin typeface="Open Sans"/>
              <a:cs typeface="Open Sans"/>
            </a:endParaRPr>
          </a:p>
          <a:p>
            <a:pPr marL="444500" indent="-258445">
              <a:lnSpc>
                <a:spcPct val="100000"/>
              </a:lnSpc>
              <a:spcBef>
                <a:spcPts val="360"/>
              </a:spcBef>
              <a:buAutoNum type="arabicPeriod"/>
              <a:tabLst>
                <a:tab pos="445134" algn="l"/>
              </a:tabLst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Patto di corresponsabilità</a:t>
            </a:r>
            <a:endParaRPr sz="2200">
              <a:latin typeface="Open Sans"/>
              <a:cs typeface="Open Sans"/>
            </a:endParaRPr>
          </a:p>
          <a:p>
            <a:pPr marL="444500" indent="-258445">
              <a:lnSpc>
                <a:spcPct val="100000"/>
              </a:lnSpc>
              <a:spcBef>
                <a:spcPts val="365"/>
              </a:spcBef>
              <a:buAutoNum type="arabicPeriod"/>
              <a:tabLst>
                <a:tab pos="445134" algn="l"/>
              </a:tabLst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Rispetto del distanziamento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sociale</a:t>
            </a:r>
            <a:endParaRPr sz="2200">
              <a:latin typeface="Open Sans"/>
              <a:cs typeface="Open Sans"/>
            </a:endParaRPr>
          </a:p>
          <a:p>
            <a:pPr marL="444500" indent="-258445">
              <a:lnSpc>
                <a:spcPct val="100000"/>
              </a:lnSpc>
              <a:spcBef>
                <a:spcPts val="355"/>
              </a:spcBef>
              <a:buAutoNum type="arabicPeriod"/>
              <a:tabLst>
                <a:tab pos="445134" algn="l"/>
              </a:tabLst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Utilizzo dei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dispositivi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protezione</a:t>
            </a:r>
            <a:r>
              <a:rPr sz="2200" b="1" spc="2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individuale</a:t>
            </a:r>
            <a:endParaRPr sz="2200">
              <a:latin typeface="Open Sans"/>
              <a:cs typeface="Open Sans"/>
            </a:endParaRPr>
          </a:p>
          <a:p>
            <a:pPr marL="444500" indent="-258445">
              <a:lnSpc>
                <a:spcPct val="100000"/>
              </a:lnSpc>
              <a:spcBef>
                <a:spcPts val="360"/>
              </a:spcBef>
              <a:buAutoNum type="arabicPeriod"/>
              <a:tabLst>
                <a:tab pos="445134" algn="l"/>
              </a:tabLst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Cura dell'ambiente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di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apprendimento</a:t>
            </a:r>
            <a:endParaRPr sz="2200">
              <a:latin typeface="Open Sans"/>
              <a:cs typeface="Open Sans"/>
            </a:endParaRPr>
          </a:p>
          <a:p>
            <a:pPr marL="444500" indent="-258445">
              <a:lnSpc>
                <a:spcPct val="100000"/>
              </a:lnSpc>
              <a:spcBef>
                <a:spcPts val="365"/>
              </a:spcBef>
              <a:buAutoNum type="arabicPeriod"/>
              <a:tabLst>
                <a:tab pos="445134" algn="l"/>
              </a:tabLst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Assunzione di responsabilità</a:t>
            </a:r>
            <a:endParaRPr sz="2200">
              <a:latin typeface="Open Sans"/>
              <a:cs typeface="Open Sans"/>
            </a:endParaRPr>
          </a:p>
          <a:p>
            <a:pPr marL="410209" indent="-398145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410845" algn="l"/>
              </a:tabLst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Patto di comunità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585622" y="1004662"/>
            <a:ext cx="7918450" cy="788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10" dirty="0"/>
              <a:t>Tradizione </a:t>
            </a:r>
            <a:r>
              <a:rPr sz="5000" dirty="0"/>
              <a:t>e</a:t>
            </a:r>
            <a:r>
              <a:rPr sz="5000" spc="-25" dirty="0"/>
              <a:t> </a:t>
            </a:r>
            <a:r>
              <a:rPr sz="5000" spc="-10" dirty="0"/>
              <a:t>Innovazione</a:t>
            </a:r>
            <a:endParaRPr sz="5000"/>
          </a:p>
        </p:txBody>
      </p:sp>
      <p:sp>
        <p:nvSpPr>
          <p:cNvPr id="10" name="object 10"/>
          <p:cNvSpPr/>
          <p:nvPr/>
        </p:nvSpPr>
        <p:spPr>
          <a:xfrm>
            <a:off x="597598" y="1789204"/>
            <a:ext cx="7682865" cy="180340"/>
          </a:xfrm>
          <a:custGeom>
            <a:avLst/>
            <a:gdLst/>
            <a:ahLst/>
            <a:cxnLst/>
            <a:rect l="l" t="t" r="r" b="b"/>
            <a:pathLst>
              <a:path w="7682865" h="180339">
                <a:moveTo>
                  <a:pt x="7682407" y="0"/>
                </a:moveTo>
                <a:lnTo>
                  <a:pt x="0" y="0"/>
                </a:lnTo>
                <a:lnTo>
                  <a:pt x="0" y="179997"/>
                </a:lnTo>
                <a:lnTo>
                  <a:pt x="7682407" y="179997"/>
                </a:lnTo>
                <a:lnTo>
                  <a:pt x="7682407" y="0"/>
                </a:lnTo>
                <a:close/>
              </a:path>
            </a:pathLst>
          </a:custGeom>
          <a:solidFill>
            <a:srgbClr val="4F92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7514417" y="9534969"/>
            <a:ext cx="354330" cy="579120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83820">
              <a:lnSpc>
                <a:spcPct val="100000"/>
              </a:lnSpc>
              <a:spcBef>
                <a:spcPts val="320"/>
              </a:spcBef>
            </a:pPr>
            <a:fld id="{81D60167-4931-47E6-BA6A-407CBD079E47}" type="slidenum">
              <a:rPr sz="3200" dirty="0">
                <a:solidFill>
                  <a:srgbClr val="FFFFFF"/>
                </a:solidFill>
                <a:latin typeface="Open Sans"/>
                <a:cs typeface="Open Sans"/>
              </a:rPr>
              <a:t>4</a:t>
            </a:fld>
            <a:endParaRPr sz="3200">
              <a:latin typeface="Open Sans"/>
              <a:cs typeface="Open Sans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pc="-10" dirty="0"/>
              <a:t>25/09/20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3394779" y="9715644"/>
            <a:ext cx="270319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z="1800" dirty="0">
                <a:solidFill>
                  <a:srgbClr val="F8FBFF"/>
                </a:solidFill>
                <a:latin typeface="Liberation Sans"/>
                <a:cs typeface="Liberation Sans"/>
              </a:rPr>
              <a:t>IIS </a:t>
            </a:r>
            <a:r>
              <a:rPr sz="1800" spc="-5" dirty="0">
                <a:solidFill>
                  <a:srgbClr val="F8FBFF"/>
                </a:solidFill>
                <a:latin typeface="Liberation Sans"/>
                <a:cs typeface="Liberation Sans"/>
              </a:rPr>
              <a:t>C. </a:t>
            </a:r>
            <a:r>
              <a:rPr sz="1800" spc="-10" dirty="0">
                <a:solidFill>
                  <a:srgbClr val="F8FBFF"/>
                </a:solidFill>
                <a:latin typeface="Liberation Sans"/>
                <a:cs typeface="Liberation Sans"/>
              </a:rPr>
              <a:t>PISACANE </a:t>
            </a:r>
            <a:r>
              <a:rPr sz="1800" dirty="0">
                <a:solidFill>
                  <a:srgbClr val="F8FBFF"/>
                </a:solidFill>
                <a:latin typeface="Liberation Sans"/>
                <a:cs typeface="Liberation Sans"/>
              </a:rPr>
              <a:t>-</a:t>
            </a:r>
            <a:r>
              <a:rPr sz="1800" spc="-30" dirty="0">
                <a:solidFill>
                  <a:srgbClr val="F8FBFF"/>
                </a:solidFill>
                <a:latin typeface="Liberation Sans"/>
                <a:cs typeface="Liberation Sans"/>
              </a:rPr>
              <a:t> </a:t>
            </a:r>
            <a:r>
              <a:rPr sz="1800" spc="-10" dirty="0">
                <a:solidFill>
                  <a:srgbClr val="F8FBFF"/>
                </a:solidFill>
                <a:latin typeface="Liberation Sans"/>
                <a:cs typeface="Liberation Sans"/>
              </a:rPr>
              <a:t>SAPRI</a:t>
            </a:r>
            <a:endParaRPr sz="1800">
              <a:latin typeface="Liberation Sans"/>
              <a:cs typeface="Liberation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17662" y="2390296"/>
            <a:ext cx="12529820" cy="1596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61365" marR="5080" indent="-749300">
              <a:lnSpc>
                <a:spcPct val="103699"/>
              </a:lnSpc>
              <a:buClr>
                <a:srgbClr val="263654"/>
              </a:buClr>
              <a:buFont typeface="OpenSymbol"/>
              <a:buChar char="❖"/>
              <a:tabLst>
                <a:tab pos="761365" algn="l"/>
                <a:tab pos="762000" algn="l"/>
                <a:tab pos="1593850" algn="l"/>
                <a:tab pos="2776855" algn="l"/>
                <a:tab pos="3147060" algn="l"/>
                <a:tab pos="4731385" algn="l"/>
                <a:tab pos="7288530" algn="l"/>
                <a:tab pos="7938770" algn="l"/>
                <a:tab pos="9589135" algn="l"/>
                <a:tab pos="11168380" algn="l"/>
                <a:tab pos="11569065" algn="l"/>
                <a:tab pos="12255500" algn="l"/>
              </a:tabLst>
            </a:pP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E’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necessario che le famiglie, gli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studenti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studentesse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tutti coloro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che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operano 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l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scuol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	si	a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tte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n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g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o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scrup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o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l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o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a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m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nt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	alle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in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d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icazi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o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o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nte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n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u</a:t>
            </a:r>
            <a:r>
              <a:rPr sz="2200" b="1" spc="-20" dirty="0">
                <a:solidFill>
                  <a:srgbClr val="263654"/>
                </a:solidFill>
                <a:latin typeface="Open Sans"/>
                <a:cs typeface="Open Sans"/>
              </a:rPr>
              <a:t>t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	al	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fin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</a:t>
            </a:r>
            <a:endParaRPr sz="2200">
              <a:latin typeface="Open Sans"/>
              <a:cs typeface="Open Sans"/>
            </a:endParaRPr>
          </a:p>
          <a:p>
            <a:pPr marL="761365">
              <a:lnSpc>
                <a:spcPct val="100000"/>
              </a:lnSpc>
              <a:spcBef>
                <a:spcPts val="110"/>
              </a:spcBef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garantire lo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svolgimento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delle attività didattiche in</a:t>
            </a:r>
            <a:r>
              <a:rPr sz="2200" b="1" spc="1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sicurezza.</a:t>
            </a:r>
            <a:endParaRPr sz="2200">
              <a:latin typeface="Open Sans"/>
              <a:cs typeface="Open Sans"/>
            </a:endParaRPr>
          </a:p>
          <a:p>
            <a:pPr marL="761365" indent="-749300">
              <a:lnSpc>
                <a:spcPct val="100000"/>
              </a:lnSpc>
              <a:spcBef>
                <a:spcPts val="1600"/>
              </a:spcBef>
              <a:buFont typeface="OpenSymbol"/>
              <a:buChar char="❖"/>
              <a:tabLst>
                <a:tab pos="761365" algn="l"/>
                <a:tab pos="762000" algn="l"/>
                <a:tab pos="1233170" algn="l"/>
                <a:tab pos="2815590" algn="l"/>
                <a:tab pos="3223895" algn="l"/>
                <a:tab pos="4572635" algn="l"/>
                <a:tab pos="5064125" algn="l"/>
                <a:tab pos="5901690" algn="l"/>
                <a:tab pos="7600950" algn="l"/>
                <a:tab pos="8874760" algn="l"/>
                <a:tab pos="10426065" algn="l"/>
                <a:tab pos="10833100" algn="l"/>
              </a:tabLst>
            </a:pP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La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situazione	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di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contagio	da	virus	SARS-CoV-2	richiede	l‘adozione	di	particolari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250224" y="3975027"/>
            <a:ext cx="71120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nella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66823" y="3975027"/>
            <a:ext cx="12532995" cy="709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ts val="2750"/>
              </a:lnSpc>
              <a:spcBef>
                <a:spcPts val="100"/>
              </a:spcBef>
              <a:tabLst>
                <a:tab pos="1883410" algn="l"/>
                <a:tab pos="2324735" algn="l"/>
                <a:tab pos="2759710" algn="l"/>
                <a:tab pos="2962275" algn="l"/>
                <a:tab pos="3362960" algn="l"/>
                <a:tab pos="3387090" algn="l"/>
                <a:tab pos="4494530" algn="l"/>
                <a:tab pos="4612640" algn="l"/>
                <a:tab pos="5463540" algn="l"/>
                <a:tab pos="5755640" algn="l"/>
                <a:tab pos="6636384" algn="l"/>
                <a:tab pos="7322184" algn="l"/>
                <a:tab pos="8206740" algn="l"/>
                <a:tab pos="8433435" algn="l"/>
                <a:tab pos="9265920" algn="l"/>
                <a:tab pos="9545320" algn="l"/>
                <a:tab pos="11073765" algn="l"/>
                <a:tab pos="11318240" algn="l"/>
              </a:tabLst>
            </a:pP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t</a:t>
            </a:r>
            <a:r>
              <a:rPr sz="2200" b="1" spc="-20" dirty="0">
                <a:solidFill>
                  <a:srgbClr val="263654"/>
                </a:solidFill>
                <a:latin typeface="Open Sans"/>
                <a:cs typeface="Open Sans"/>
              </a:rPr>
              <a:t>t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n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zion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	p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r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	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tut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	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dell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	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al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ut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	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l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’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int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r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	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C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o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m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u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200" b="1" spc="-20" dirty="0">
                <a:solidFill>
                  <a:srgbClr val="263654"/>
                </a:solidFill>
                <a:latin typeface="Open Sans"/>
                <a:cs typeface="Open Sans"/>
              </a:rPr>
              <a:t>t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à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scolastica, 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consapevolezza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che	la	ripresa	delle	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attività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didattiche	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,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seppur	controllata,	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non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66823" y="4673781"/>
            <a:ext cx="583374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consente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 azzerare il rischio di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contagio.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430575" y="8035458"/>
            <a:ext cx="55880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vi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t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17662" y="5217379"/>
            <a:ext cx="13531850" cy="353695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761365" marR="642620" indent="-749300">
              <a:lnSpc>
                <a:spcPct val="102600"/>
              </a:lnSpc>
              <a:spcBef>
                <a:spcPts val="30"/>
              </a:spcBef>
              <a:buFont typeface="OpenSymbol"/>
              <a:buChar char="❖"/>
              <a:tabLst>
                <a:tab pos="761365" algn="l"/>
                <a:tab pos="762000" algn="l"/>
                <a:tab pos="1085215" algn="l"/>
                <a:tab pos="2165350" algn="l"/>
                <a:tab pos="2573655" algn="l"/>
                <a:tab pos="4123690" algn="l"/>
                <a:tab pos="4695190" algn="l"/>
                <a:tab pos="5532755" algn="l"/>
                <a:tab pos="6006465" algn="l"/>
                <a:tab pos="7125970" algn="l"/>
                <a:tab pos="7526020" algn="l"/>
                <a:tab pos="8745855" algn="l"/>
                <a:tab pos="10356850" algn="l"/>
                <a:tab pos="12203430" algn="l"/>
              </a:tabLst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l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rischi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o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ffu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s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ion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de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l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vir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u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s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v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	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r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d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o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tt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o	al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mi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n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m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o	a</a:t>
            </a:r>
            <a:r>
              <a:rPr sz="2200" b="1" spc="-20" dirty="0">
                <a:solidFill>
                  <a:srgbClr val="263654"/>
                </a:solidFill>
                <a:latin typeface="Open Sans"/>
                <a:cs typeface="Open Sans"/>
              </a:rPr>
              <a:t>t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trav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rs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o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’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osse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r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va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n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z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</a:t>
            </a:r>
            <a:r>
              <a:rPr sz="2200" b="1" spc="-15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l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le  misure di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precauzione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 sicurezza.</a:t>
            </a:r>
            <a:endParaRPr sz="2200">
              <a:latin typeface="Open Sans"/>
              <a:cs typeface="Open Sans"/>
            </a:endParaRPr>
          </a:p>
          <a:p>
            <a:pPr marL="761365" marR="1270635" indent="-749300">
              <a:lnSpc>
                <a:spcPct val="102600"/>
              </a:lnSpc>
              <a:spcBef>
                <a:spcPts val="1570"/>
              </a:spcBef>
              <a:buFont typeface="OpenSymbol"/>
              <a:buChar char="❖"/>
              <a:tabLst>
                <a:tab pos="761365" algn="l"/>
                <a:tab pos="762000" algn="l"/>
              </a:tabLst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L’alleanza tra scuola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famiglia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costituisce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un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elemento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centrale nella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strategia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del 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contenimento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del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contagio.</a:t>
            </a:r>
            <a:endParaRPr sz="2200">
              <a:latin typeface="Open Sans"/>
              <a:cs typeface="Open Sans"/>
            </a:endParaRPr>
          </a:p>
          <a:p>
            <a:pPr marL="761365" marR="5080" indent="-749300">
              <a:lnSpc>
                <a:spcPct val="104400"/>
              </a:lnSpc>
              <a:spcBef>
                <a:spcPts val="1525"/>
              </a:spcBef>
              <a:buFont typeface="OpenSymbol"/>
              <a:buChar char="❖"/>
              <a:tabLst>
                <a:tab pos="761365" algn="l"/>
                <a:tab pos="762000" algn="l"/>
                <a:tab pos="999490" algn="l"/>
                <a:tab pos="2296795" algn="l"/>
                <a:tab pos="2961005" algn="l"/>
                <a:tab pos="3328035" algn="l"/>
                <a:tab pos="3544570" algn="l"/>
                <a:tab pos="4097654" algn="l"/>
                <a:tab pos="4240530" algn="l"/>
                <a:tab pos="4531995" algn="l"/>
                <a:tab pos="4732020" algn="l"/>
                <a:tab pos="4939030" algn="l"/>
                <a:tab pos="5260975" algn="l"/>
                <a:tab pos="5508625" algn="l"/>
                <a:tab pos="5570220" algn="l"/>
                <a:tab pos="6068060" algn="l"/>
                <a:tab pos="6377305" algn="l"/>
                <a:tab pos="6581140" algn="l"/>
                <a:tab pos="6799580" algn="l"/>
                <a:tab pos="7483475" algn="l"/>
                <a:tab pos="7891145" algn="l"/>
                <a:tab pos="8086725" algn="l"/>
                <a:tab pos="8270875" algn="l"/>
                <a:tab pos="8996680" algn="l"/>
                <a:tab pos="9085580" algn="l"/>
                <a:tab pos="9587865" algn="l"/>
                <a:tab pos="9765030" algn="l"/>
                <a:tab pos="10738485" algn="l"/>
                <a:tab pos="11061700" algn="l"/>
                <a:tab pos="11372215" algn="l"/>
                <a:tab pos="11779885" algn="l"/>
                <a:tab pos="11889105" algn="l"/>
              </a:tabLst>
            </a:pP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	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comportamenti	corretti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	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prevenzione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saranno	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tanto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più	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efficaci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quanto		più  rigorosamente	adottati		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da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tutti	in	un	clima	di	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consapevole	serenità	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	rispetto 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reciproco,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fondato	sul	dialogo	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	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sulla	condivisione	degli		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obiettivi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 tutela della  salute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 garanzia 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dell’offerta formativa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per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tutti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protagonisti della  scolastica</a:t>
            </a:r>
            <a:r>
              <a:rPr sz="2200" b="1" spc="6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3300" b="1" baseline="2525" dirty="0">
                <a:solidFill>
                  <a:srgbClr val="263654"/>
                </a:solidFill>
                <a:latin typeface="Open Sans"/>
                <a:cs typeface="Open Sans"/>
              </a:rPr>
              <a:t>.</a:t>
            </a:r>
            <a:endParaRPr sz="3300" baseline="2525">
              <a:latin typeface="Open Sans"/>
              <a:cs typeface="Open San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9360005"/>
            <a:ext cx="18288000" cy="925194"/>
          </a:xfrm>
          <a:custGeom>
            <a:avLst/>
            <a:gdLst/>
            <a:ahLst/>
            <a:cxnLst/>
            <a:rect l="l" t="t" r="r" b="b"/>
            <a:pathLst>
              <a:path w="18288000" h="925195">
                <a:moveTo>
                  <a:pt x="0" y="924839"/>
                </a:moveTo>
                <a:lnTo>
                  <a:pt x="0" y="0"/>
                </a:lnTo>
                <a:lnTo>
                  <a:pt x="18287631" y="0"/>
                </a:lnTo>
                <a:lnTo>
                  <a:pt x="18287631" y="924839"/>
                </a:lnTo>
                <a:lnTo>
                  <a:pt x="0" y="924839"/>
                </a:lnTo>
                <a:close/>
              </a:path>
            </a:pathLst>
          </a:custGeom>
          <a:solidFill>
            <a:srgbClr val="4F92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585622" y="1004662"/>
            <a:ext cx="4748530" cy="788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Collaborazione</a:t>
            </a:r>
            <a:endParaRPr sz="5000"/>
          </a:p>
        </p:txBody>
      </p:sp>
      <p:grpSp>
        <p:nvGrpSpPr>
          <p:cNvPr id="10" name="object 10"/>
          <p:cNvGrpSpPr/>
          <p:nvPr/>
        </p:nvGrpSpPr>
        <p:grpSpPr>
          <a:xfrm>
            <a:off x="597598" y="1789204"/>
            <a:ext cx="17412335" cy="8345170"/>
            <a:chOff x="597598" y="1789204"/>
            <a:chExt cx="17412335" cy="8345170"/>
          </a:xfrm>
        </p:grpSpPr>
        <p:sp>
          <p:nvSpPr>
            <p:cNvPr id="11" name="object 11"/>
            <p:cNvSpPr/>
            <p:nvPr/>
          </p:nvSpPr>
          <p:spPr>
            <a:xfrm>
              <a:off x="597598" y="1789204"/>
              <a:ext cx="4622800" cy="180340"/>
            </a:xfrm>
            <a:custGeom>
              <a:avLst/>
              <a:gdLst/>
              <a:ahLst/>
              <a:cxnLst/>
              <a:rect l="l" t="t" r="r" b="b"/>
              <a:pathLst>
                <a:path w="4622800" h="180339">
                  <a:moveTo>
                    <a:pt x="4622406" y="0"/>
                  </a:moveTo>
                  <a:lnTo>
                    <a:pt x="0" y="0"/>
                  </a:lnTo>
                  <a:lnTo>
                    <a:pt x="0" y="179997"/>
                  </a:lnTo>
                  <a:lnTo>
                    <a:pt x="4622406" y="179997"/>
                  </a:lnTo>
                  <a:lnTo>
                    <a:pt x="4622406" y="0"/>
                  </a:lnTo>
                  <a:close/>
                </a:path>
              </a:pathLst>
            </a:custGeom>
            <a:solidFill>
              <a:srgbClr val="4F92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415358" y="9540002"/>
              <a:ext cx="576580" cy="576580"/>
            </a:xfrm>
            <a:custGeom>
              <a:avLst/>
              <a:gdLst/>
              <a:ahLst/>
              <a:cxnLst/>
              <a:rect l="l" t="t" r="r" b="b"/>
              <a:pathLst>
                <a:path w="576580" h="576579">
                  <a:moveTo>
                    <a:pt x="576364" y="287997"/>
                  </a:moveTo>
                  <a:lnTo>
                    <a:pt x="566553" y="362745"/>
                  </a:lnTo>
                  <a:lnTo>
                    <a:pt x="537844" y="432358"/>
                  </a:lnTo>
                  <a:lnTo>
                    <a:pt x="491850" y="491850"/>
                  </a:lnTo>
                  <a:lnTo>
                    <a:pt x="432358" y="537845"/>
                  </a:lnTo>
                  <a:lnTo>
                    <a:pt x="362745" y="566553"/>
                  </a:lnTo>
                  <a:lnTo>
                    <a:pt x="287997" y="576364"/>
                  </a:lnTo>
                  <a:lnTo>
                    <a:pt x="250415" y="573888"/>
                  </a:lnTo>
                  <a:lnTo>
                    <a:pt x="177944" y="554493"/>
                  </a:lnTo>
                  <a:lnTo>
                    <a:pt x="112740" y="516703"/>
                  </a:lnTo>
                  <a:lnTo>
                    <a:pt x="59660" y="463623"/>
                  </a:lnTo>
                  <a:lnTo>
                    <a:pt x="21870" y="398413"/>
                  </a:lnTo>
                  <a:lnTo>
                    <a:pt x="2475" y="325793"/>
                  </a:lnTo>
                  <a:lnTo>
                    <a:pt x="0" y="287997"/>
                  </a:lnTo>
                  <a:lnTo>
                    <a:pt x="2475" y="250415"/>
                  </a:lnTo>
                  <a:lnTo>
                    <a:pt x="21870" y="177944"/>
                  </a:lnTo>
                  <a:lnTo>
                    <a:pt x="59660" y="112740"/>
                  </a:lnTo>
                  <a:lnTo>
                    <a:pt x="112740" y="59660"/>
                  </a:lnTo>
                  <a:lnTo>
                    <a:pt x="177944" y="21870"/>
                  </a:lnTo>
                  <a:lnTo>
                    <a:pt x="250415" y="2475"/>
                  </a:lnTo>
                  <a:lnTo>
                    <a:pt x="287997" y="0"/>
                  </a:lnTo>
                  <a:lnTo>
                    <a:pt x="325793" y="2475"/>
                  </a:lnTo>
                  <a:lnTo>
                    <a:pt x="398413" y="21870"/>
                  </a:lnTo>
                  <a:lnTo>
                    <a:pt x="463623" y="59660"/>
                  </a:lnTo>
                  <a:lnTo>
                    <a:pt x="516703" y="112740"/>
                  </a:lnTo>
                  <a:lnTo>
                    <a:pt x="554493" y="177944"/>
                  </a:lnTo>
                  <a:lnTo>
                    <a:pt x="573888" y="250415"/>
                  </a:lnTo>
                  <a:lnTo>
                    <a:pt x="576364" y="287997"/>
                  </a:lnTo>
                  <a:close/>
                </a:path>
              </a:pathLst>
            </a:custGeom>
            <a:ln w="359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17514417" y="9534969"/>
            <a:ext cx="354330" cy="579120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83820">
              <a:lnSpc>
                <a:spcPct val="100000"/>
              </a:lnSpc>
              <a:spcBef>
                <a:spcPts val="320"/>
              </a:spcBef>
            </a:pPr>
            <a:fld id="{81D60167-4931-47E6-BA6A-407CBD079E47}" type="slidenum">
              <a:rPr sz="3200" dirty="0">
                <a:solidFill>
                  <a:srgbClr val="FFFFFF"/>
                </a:solidFill>
                <a:latin typeface="Open Sans"/>
                <a:cs typeface="Open Sans"/>
              </a:rPr>
              <a:t>5</a:t>
            </a:fld>
            <a:endParaRPr sz="3200">
              <a:latin typeface="Open Sans"/>
              <a:cs typeface="Open Sans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pc="-10" dirty="0"/>
              <a:t>25/09/20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3394779" y="9715644"/>
            <a:ext cx="270319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z="1800" dirty="0">
                <a:solidFill>
                  <a:srgbClr val="F8FBFF"/>
                </a:solidFill>
                <a:latin typeface="Liberation Sans"/>
                <a:cs typeface="Liberation Sans"/>
              </a:rPr>
              <a:t>IIS </a:t>
            </a:r>
            <a:r>
              <a:rPr sz="1800" spc="-5" dirty="0">
                <a:solidFill>
                  <a:srgbClr val="F8FBFF"/>
                </a:solidFill>
                <a:latin typeface="Liberation Sans"/>
                <a:cs typeface="Liberation Sans"/>
              </a:rPr>
              <a:t>C. </a:t>
            </a:r>
            <a:r>
              <a:rPr sz="1800" spc="-10" dirty="0">
                <a:solidFill>
                  <a:srgbClr val="F8FBFF"/>
                </a:solidFill>
                <a:latin typeface="Liberation Sans"/>
                <a:cs typeface="Liberation Sans"/>
              </a:rPr>
              <a:t>PISACANE </a:t>
            </a:r>
            <a:r>
              <a:rPr sz="1800" dirty="0">
                <a:solidFill>
                  <a:srgbClr val="F8FBFF"/>
                </a:solidFill>
                <a:latin typeface="Liberation Sans"/>
                <a:cs typeface="Liberation Sans"/>
              </a:rPr>
              <a:t>-</a:t>
            </a:r>
            <a:r>
              <a:rPr sz="1800" spc="-30" dirty="0">
                <a:solidFill>
                  <a:srgbClr val="F8FBFF"/>
                </a:solidFill>
                <a:latin typeface="Liberation Sans"/>
                <a:cs typeface="Liberation Sans"/>
              </a:rPr>
              <a:t> </a:t>
            </a:r>
            <a:r>
              <a:rPr sz="1800" spc="-10" dirty="0">
                <a:solidFill>
                  <a:srgbClr val="F8FBFF"/>
                </a:solidFill>
                <a:latin typeface="Liberation Sans"/>
                <a:cs typeface="Liberation Sans"/>
              </a:rPr>
              <a:t>SAPRI</a:t>
            </a:r>
            <a:endParaRPr sz="1800">
              <a:latin typeface="Liberation Sans"/>
              <a:cs typeface="Liberation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"/>
            <a:ext cx="18288000" cy="9360535"/>
          </a:xfrm>
          <a:custGeom>
            <a:avLst/>
            <a:gdLst/>
            <a:ahLst/>
            <a:cxnLst/>
            <a:rect l="l" t="t" r="r" b="b"/>
            <a:pathLst>
              <a:path w="18288000" h="9360535">
                <a:moveTo>
                  <a:pt x="0" y="9360001"/>
                </a:moveTo>
                <a:lnTo>
                  <a:pt x="18288000" y="9360001"/>
                </a:lnTo>
                <a:lnTo>
                  <a:pt x="18288000" y="0"/>
                </a:lnTo>
                <a:lnTo>
                  <a:pt x="0" y="0"/>
                </a:lnTo>
                <a:lnTo>
                  <a:pt x="0" y="9360001"/>
                </a:lnTo>
                <a:close/>
              </a:path>
            </a:pathLst>
          </a:custGeom>
          <a:solidFill>
            <a:srgbClr val="DCE7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10284844"/>
            <a:ext cx="18288000" cy="2540"/>
          </a:xfrm>
          <a:custGeom>
            <a:avLst/>
            <a:gdLst/>
            <a:ahLst/>
            <a:cxnLst/>
            <a:rect l="l" t="t" r="r" b="b"/>
            <a:pathLst>
              <a:path w="18288000" h="2540">
                <a:moveTo>
                  <a:pt x="0" y="2514"/>
                </a:moveTo>
                <a:lnTo>
                  <a:pt x="18288000" y="2514"/>
                </a:lnTo>
                <a:lnTo>
                  <a:pt x="18288000" y="0"/>
                </a:lnTo>
                <a:lnTo>
                  <a:pt x="0" y="0"/>
                </a:lnTo>
                <a:lnTo>
                  <a:pt x="0" y="2514"/>
                </a:lnTo>
                <a:close/>
              </a:path>
            </a:pathLst>
          </a:custGeom>
          <a:solidFill>
            <a:srgbClr val="DCE7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830414" y="556110"/>
            <a:ext cx="7893050" cy="788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dirty="0">
                <a:solidFill>
                  <a:srgbClr val="4F9289"/>
                </a:solidFill>
              </a:rPr>
              <a:t>La </a:t>
            </a:r>
            <a:r>
              <a:rPr sz="5000" spc="-5" dirty="0">
                <a:solidFill>
                  <a:srgbClr val="4F9289"/>
                </a:solidFill>
              </a:rPr>
              <a:t>nostra</a:t>
            </a:r>
            <a:r>
              <a:rPr sz="5000" spc="-105" dirty="0">
                <a:solidFill>
                  <a:srgbClr val="4F9289"/>
                </a:solidFill>
              </a:rPr>
              <a:t> </a:t>
            </a:r>
            <a:r>
              <a:rPr sz="5000" spc="-5" dirty="0">
                <a:solidFill>
                  <a:srgbClr val="4F9289"/>
                </a:solidFill>
              </a:rPr>
              <a:t>organizzazione</a:t>
            </a:r>
            <a:endParaRPr sz="5000"/>
          </a:p>
        </p:txBody>
      </p:sp>
      <p:sp>
        <p:nvSpPr>
          <p:cNvPr id="5" name="object 5"/>
          <p:cNvSpPr/>
          <p:nvPr/>
        </p:nvSpPr>
        <p:spPr>
          <a:xfrm>
            <a:off x="2218321" y="5976001"/>
            <a:ext cx="1848485" cy="162560"/>
          </a:xfrm>
          <a:custGeom>
            <a:avLst/>
            <a:gdLst/>
            <a:ahLst/>
            <a:cxnLst/>
            <a:rect l="l" t="t" r="r" b="b"/>
            <a:pathLst>
              <a:path w="1848485" h="162560">
                <a:moveTo>
                  <a:pt x="1848243" y="0"/>
                </a:moveTo>
                <a:lnTo>
                  <a:pt x="0" y="0"/>
                </a:lnTo>
                <a:lnTo>
                  <a:pt x="0" y="162001"/>
                </a:lnTo>
                <a:lnTo>
                  <a:pt x="1848243" y="162001"/>
                </a:lnTo>
                <a:lnTo>
                  <a:pt x="1848243" y="0"/>
                </a:lnTo>
                <a:close/>
              </a:path>
            </a:pathLst>
          </a:custGeom>
          <a:solidFill>
            <a:srgbClr val="4F92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752956" y="5976001"/>
            <a:ext cx="1848485" cy="162560"/>
          </a:xfrm>
          <a:custGeom>
            <a:avLst/>
            <a:gdLst/>
            <a:ahLst/>
            <a:cxnLst/>
            <a:rect l="l" t="t" r="r" b="b"/>
            <a:pathLst>
              <a:path w="1848484" h="162560">
                <a:moveTo>
                  <a:pt x="1848243" y="0"/>
                </a:moveTo>
                <a:lnTo>
                  <a:pt x="0" y="0"/>
                </a:lnTo>
                <a:lnTo>
                  <a:pt x="0" y="162001"/>
                </a:lnTo>
                <a:lnTo>
                  <a:pt x="1848243" y="162001"/>
                </a:lnTo>
                <a:lnTo>
                  <a:pt x="1848243" y="0"/>
                </a:lnTo>
                <a:close/>
              </a:path>
            </a:pathLst>
          </a:custGeom>
          <a:solidFill>
            <a:srgbClr val="4F92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3863955" y="5976001"/>
            <a:ext cx="1598295" cy="162560"/>
          </a:xfrm>
          <a:custGeom>
            <a:avLst/>
            <a:gdLst/>
            <a:ahLst/>
            <a:cxnLst/>
            <a:rect l="l" t="t" r="r" b="b"/>
            <a:pathLst>
              <a:path w="1598294" h="162560">
                <a:moveTo>
                  <a:pt x="1598040" y="0"/>
                </a:moveTo>
                <a:lnTo>
                  <a:pt x="0" y="0"/>
                </a:lnTo>
                <a:lnTo>
                  <a:pt x="0" y="162001"/>
                </a:lnTo>
                <a:lnTo>
                  <a:pt x="1598040" y="162001"/>
                </a:lnTo>
                <a:lnTo>
                  <a:pt x="1598040" y="0"/>
                </a:lnTo>
                <a:close/>
              </a:path>
            </a:pathLst>
          </a:custGeom>
          <a:solidFill>
            <a:srgbClr val="4F92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461303" y="6220062"/>
            <a:ext cx="4917440" cy="150939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184275">
              <a:lnSpc>
                <a:spcPct val="100000"/>
              </a:lnSpc>
              <a:spcBef>
                <a:spcPts val="290"/>
              </a:spcBef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scienze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motorie</a:t>
            </a:r>
            <a:endParaRPr sz="2200">
              <a:latin typeface="Open Sans"/>
              <a:cs typeface="Open Sans"/>
            </a:endParaRPr>
          </a:p>
          <a:p>
            <a:pPr marL="29209">
              <a:lnSpc>
                <a:spcPct val="100000"/>
              </a:lnSpc>
              <a:spcBef>
                <a:spcPts val="190"/>
              </a:spcBef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attività all'aperto quando</a:t>
            </a:r>
            <a:r>
              <a:rPr sz="2200" b="1" spc="-4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possibile</a:t>
            </a:r>
            <a:endParaRPr sz="2200">
              <a:latin typeface="Open Sans"/>
              <a:cs typeface="Open Sans"/>
            </a:endParaRPr>
          </a:p>
          <a:p>
            <a:pPr marL="12700" marR="222885">
              <a:lnSpc>
                <a:spcPct val="113700"/>
              </a:lnSpc>
              <a:spcBef>
                <a:spcPts val="20"/>
              </a:spcBef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Palazzetto sport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/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campo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sportivo 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trekking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85583" y="6190179"/>
            <a:ext cx="4436110" cy="3129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44525">
              <a:lnSpc>
                <a:spcPct val="105700"/>
              </a:lnSpc>
              <a:spcBef>
                <a:spcPts val="95"/>
              </a:spcBef>
            </a:pP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5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giorni settimanali in 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presenza, orario</a:t>
            </a:r>
            <a:r>
              <a:rPr sz="2200" b="1" spc="-2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antemeridiano</a:t>
            </a:r>
            <a:endParaRPr sz="2200">
              <a:latin typeface="Open Sans"/>
              <a:cs typeface="Open Sans"/>
            </a:endParaRPr>
          </a:p>
          <a:p>
            <a:pPr marL="1538605" marR="1698625" indent="157480">
              <a:lnSpc>
                <a:spcPct val="128699"/>
              </a:lnSpc>
              <a:spcBef>
                <a:spcPts val="1065"/>
              </a:spcBef>
            </a:pPr>
            <a:r>
              <a:rPr sz="1800" b="1" spc="-5" dirty="0">
                <a:solidFill>
                  <a:srgbClr val="263654"/>
                </a:solidFill>
                <a:latin typeface="Open Sans"/>
                <a:cs typeface="Open Sans"/>
              </a:rPr>
              <a:t>ORARIO  </a:t>
            </a:r>
            <a:r>
              <a:rPr sz="1800" b="1" dirty="0">
                <a:solidFill>
                  <a:srgbClr val="263654"/>
                </a:solidFill>
                <a:latin typeface="Open Sans"/>
                <a:cs typeface="Open Sans"/>
              </a:rPr>
              <a:t>8.30 /</a:t>
            </a:r>
            <a:r>
              <a:rPr sz="1800" b="1" spc="-7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1800" b="1" dirty="0">
                <a:solidFill>
                  <a:srgbClr val="263654"/>
                </a:solidFill>
                <a:latin typeface="Open Sans"/>
                <a:cs typeface="Open Sans"/>
              </a:rPr>
              <a:t>9.20</a:t>
            </a:r>
            <a:endParaRPr sz="1800">
              <a:latin typeface="Open Sans"/>
              <a:cs typeface="Open Sans"/>
            </a:endParaRPr>
          </a:p>
          <a:p>
            <a:pPr marL="1538605">
              <a:lnSpc>
                <a:spcPct val="100000"/>
              </a:lnSpc>
              <a:spcBef>
                <a:spcPts val="275"/>
              </a:spcBef>
            </a:pPr>
            <a:r>
              <a:rPr sz="1800" b="1" dirty="0">
                <a:solidFill>
                  <a:srgbClr val="263654"/>
                </a:solidFill>
                <a:latin typeface="Open Sans"/>
                <a:cs typeface="Open Sans"/>
              </a:rPr>
              <a:t>9.20  /</a:t>
            </a:r>
            <a:r>
              <a:rPr sz="1800" b="1" spc="-7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1800" b="1" dirty="0">
                <a:solidFill>
                  <a:srgbClr val="263654"/>
                </a:solidFill>
                <a:latin typeface="Open Sans"/>
                <a:cs typeface="Open Sans"/>
              </a:rPr>
              <a:t>10.10</a:t>
            </a:r>
            <a:endParaRPr sz="1800">
              <a:latin typeface="Open Sans"/>
              <a:cs typeface="Open Sans"/>
            </a:endParaRPr>
          </a:p>
          <a:p>
            <a:pPr marL="1406525">
              <a:lnSpc>
                <a:spcPct val="100000"/>
              </a:lnSpc>
              <a:spcBef>
                <a:spcPts val="290"/>
              </a:spcBef>
            </a:pPr>
            <a:r>
              <a:rPr sz="1800" b="1" dirty="0">
                <a:solidFill>
                  <a:srgbClr val="263654"/>
                </a:solidFill>
                <a:latin typeface="Open Sans"/>
                <a:cs typeface="Open Sans"/>
              </a:rPr>
              <a:t>10.10  /</a:t>
            </a:r>
            <a:r>
              <a:rPr sz="1800" b="1" spc="-6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1800" b="1" dirty="0">
                <a:solidFill>
                  <a:srgbClr val="263654"/>
                </a:solidFill>
                <a:latin typeface="Open Sans"/>
                <a:cs typeface="Open Sans"/>
              </a:rPr>
              <a:t>11.00</a:t>
            </a:r>
            <a:endParaRPr sz="1800">
              <a:latin typeface="Open Sans"/>
              <a:cs typeface="Open Sans"/>
            </a:endParaRPr>
          </a:p>
          <a:p>
            <a:pPr marL="1406525">
              <a:lnSpc>
                <a:spcPct val="100000"/>
              </a:lnSpc>
              <a:spcBef>
                <a:spcPts val="290"/>
              </a:spcBef>
            </a:pPr>
            <a:r>
              <a:rPr sz="1800" b="1" dirty="0">
                <a:solidFill>
                  <a:srgbClr val="263654"/>
                </a:solidFill>
                <a:latin typeface="Open Sans"/>
                <a:cs typeface="Open Sans"/>
              </a:rPr>
              <a:t>11.00  /</a:t>
            </a:r>
            <a:r>
              <a:rPr sz="1800" b="1" spc="-6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1800" b="1" dirty="0">
                <a:solidFill>
                  <a:srgbClr val="263654"/>
                </a:solidFill>
                <a:latin typeface="Open Sans"/>
                <a:cs typeface="Open Sans"/>
              </a:rPr>
              <a:t>11.50</a:t>
            </a:r>
            <a:endParaRPr sz="1800">
              <a:latin typeface="Open Sans"/>
              <a:cs typeface="Open Sans"/>
            </a:endParaRPr>
          </a:p>
          <a:p>
            <a:pPr marL="1406525">
              <a:lnSpc>
                <a:spcPct val="100000"/>
              </a:lnSpc>
              <a:spcBef>
                <a:spcPts val="290"/>
              </a:spcBef>
            </a:pPr>
            <a:r>
              <a:rPr sz="1800" b="1" dirty="0">
                <a:solidFill>
                  <a:srgbClr val="263654"/>
                </a:solidFill>
                <a:latin typeface="Open Sans"/>
                <a:cs typeface="Open Sans"/>
              </a:rPr>
              <a:t>11.50  /</a:t>
            </a:r>
            <a:r>
              <a:rPr sz="1800" b="1" spc="-6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1800" b="1" dirty="0">
                <a:solidFill>
                  <a:srgbClr val="263654"/>
                </a:solidFill>
                <a:latin typeface="Open Sans"/>
                <a:cs typeface="Open Sans"/>
              </a:rPr>
              <a:t>12.40</a:t>
            </a:r>
            <a:endParaRPr sz="1800">
              <a:latin typeface="Open Sans"/>
              <a:cs typeface="Open Sans"/>
            </a:endParaRPr>
          </a:p>
          <a:p>
            <a:pPr marL="1406525">
              <a:lnSpc>
                <a:spcPct val="100000"/>
              </a:lnSpc>
              <a:spcBef>
                <a:spcPts val="295"/>
              </a:spcBef>
            </a:pPr>
            <a:r>
              <a:rPr sz="1800" b="1" dirty="0">
                <a:solidFill>
                  <a:srgbClr val="263654"/>
                </a:solidFill>
                <a:latin typeface="Open Sans"/>
                <a:cs typeface="Open Sans"/>
              </a:rPr>
              <a:t>12.40  /</a:t>
            </a:r>
            <a:r>
              <a:rPr sz="1800" b="1" spc="-6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1800" b="1" dirty="0">
                <a:solidFill>
                  <a:srgbClr val="263654"/>
                </a:solidFill>
                <a:latin typeface="Open Sans"/>
                <a:cs typeface="Open Sans"/>
              </a:rPr>
              <a:t>13.30</a:t>
            </a:r>
            <a:endParaRPr sz="1800">
              <a:latin typeface="Open Sans"/>
              <a:cs typeface="Open San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66063" y="1563155"/>
            <a:ext cx="11273155" cy="29356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" marR="7595234">
              <a:lnSpc>
                <a:spcPct val="1379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263654"/>
                </a:solidFill>
                <a:latin typeface="Open Sans"/>
                <a:cs typeface="Open Sans"/>
              </a:rPr>
              <a:t>CLASSI </a:t>
            </a: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1ª </a:t>
            </a:r>
            <a:r>
              <a:rPr sz="2400" b="1" dirty="0">
                <a:solidFill>
                  <a:srgbClr val="263654"/>
                </a:solidFill>
                <a:latin typeface="Open Sans"/>
                <a:cs typeface="Open Sans"/>
              </a:rPr>
              <a:t>– </a:t>
            </a: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IN PRESENZA  CLASSI 2ª, 3ª, </a:t>
            </a:r>
            <a:r>
              <a:rPr sz="2400" b="1" dirty="0">
                <a:solidFill>
                  <a:srgbClr val="263654"/>
                </a:solidFill>
                <a:latin typeface="Open Sans"/>
                <a:cs typeface="Open Sans"/>
              </a:rPr>
              <a:t>4ª, </a:t>
            </a: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5ª </a:t>
            </a:r>
            <a:r>
              <a:rPr sz="2400" b="1" dirty="0">
                <a:solidFill>
                  <a:srgbClr val="263654"/>
                </a:solidFill>
                <a:latin typeface="Open Sans"/>
                <a:cs typeface="Open Sans"/>
              </a:rPr>
              <a:t>–</a:t>
            </a:r>
            <a:r>
              <a:rPr sz="2400" b="1" spc="-6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DDI</a:t>
            </a:r>
            <a:endParaRPr sz="2400">
              <a:latin typeface="Open Sans"/>
              <a:cs typeface="Open Sans"/>
            </a:endParaRPr>
          </a:p>
          <a:p>
            <a:pPr marL="12700" marR="5080" indent="1270">
              <a:lnSpc>
                <a:spcPts val="3960"/>
              </a:lnSpc>
              <a:spcBef>
                <a:spcPts val="40"/>
              </a:spcBef>
            </a:pP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LABORATORI ALBERGHIERO </a:t>
            </a:r>
            <a:r>
              <a:rPr sz="2400" b="1" dirty="0">
                <a:solidFill>
                  <a:srgbClr val="263654"/>
                </a:solidFill>
                <a:latin typeface="Open Sans"/>
                <a:cs typeface="Open Sans"/>
              </a:rPr>
              <a:t>/ </a:t>
            </a: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MUSICALE </a:t>
            </a:r>
            <a:r>
              <a:rPr sz="2400" b="1" dirty="0">
                <a:solidFill>
                  <a:srgbClr val="263654"/>
                </a:solidFill>
                <a:latin typeface="Open Sans"/>
                <a:cs typeface="Open Sans"/>
              </a:rPr>
              <a:t>/ </a:t>
            </a: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AGRARIO ATTIVI DAL 1º OTTOBRE  UNITÀ ORARIA DA 50 MINUTI </a:t>
            </a:r>
            <a:r>
              <a:rPr sz="2400" b="1" dirty="0">
                <a:solidFill>
                  <a:srgbClr val="263654"/>
                </a:solidFill>
                <a:latin typeface="Open Sans"/>
                <a:cs typeface="Open Sans"/>
              </a:rPr>
              <a:t>(IN </a:t>
            </a: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PRESENZA </a:t>
            </a:r>
            <a:r>
              <a:rPr sz="2400" b="1" dirty="0">
                <a:solidFill>
                  <a:srgbClr val="263654"/>
                </a:solidFill>
                <a:latin typeface="Open Sans"/>
                <a:cs typeface="Open Sans"/>
              </a:rPr>
              <a:t>/ A</a:t>
            </a:r>
            <a:r>
              <a:rPr sz="2400" b="1" spc="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DISTANZA)</a:t>
            </a:r>
            <a:endParaRPr sz="2400">
              <a:latin typeface="Open Sans"/>
              <a:cs typeface="Open Sans"/>
            </a:endParaRPr>
          </a:p>
          <a:p>
            <a:pPr marL="12700">
              <a:lnSpc>
                <a:spcPct val="100000"/>
              </a:lnSpc>
              <a:spcBef>
                <a:spcPts val="555"/>
              </a:spcBef>
            </a:pP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DAL LUNEDÌ </a:t>
            </a:r>
            <a:r>
              <a:rPr sz="2400" b="1" dirty="0">
                <a:solidFill>
                  <a:srgbClr val="263654"/>
                </a:solidFill>
                <a:latin typeface="Open Sans"/>
                <a:cs typeface="Open Sans"/>
              </a:rPr>
              <a:t>AL</a:t>
            </a:r>
            <a:r>
              <a:rPr sz="2400" b="1" spc="-1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VENERDÌ</a:t>
            </a:r>
            <a:endParaRPr sz="2400">
              <a:latin typeface="Open Sans"/>
              <a:cs typeface="Open Sans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SABATO </a:t>
            </a:r>
            <a:r>
              <a:rPr sz="2400" b="1" dirty="0">
                <a:solidFill>
                  <a:srgbClr val="263654"/>
                </a:solidFill>
                <a:latin typeface="Open Sans"/>
                <a:cs typeface="Open Sans"/>
              </a:rPr>
              <a:t>– </a:t>
            </a: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SANIFICAZIONE SETTIMANALE </a:t>
            </a:r>
            <a:r>
              <a:rPr sz="2400" b="1" dirty="0">
                <a:solidFill>
                  <a:srgbClr val="263654"/>
                </a:solidFill>
                <a:latin typeface="Open Sans"/>
                <a:cs typeface="Open Sans"/>
              </a:rPr>
              <a:t>DI </a:t>
            </a: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TUTTI </a:t>
            </a:r>
            <a:r>
              <a:rPr sz="2400" b="1" dirty="0">
                <a:solidFill>
                  <a:srgbClr val="263654"/>
                </a:solidFill>
                <a:latin typeface="Open Sans"/>
                <a:cs typeface="Open Sans"/>
              </a:rPr>
              <a:t>I</a:t>
            </a:r>
            <a:r>
              <a:rPr sz="2400" b="1" spc="-2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400" b="1" spc="-5" dirty="0">
                <a:solidFill>
                  <a:srgbClr val="263654"/>
                </a:solidFill>
                <a:latin typeface="Open Sans"/>
                <a:cs typeface="Open Sans"/>
              </a:rPr>
              <a:t>LOCALI</a:t>
            </a:r>
            <a:endParaRPr sz="2400">
              <a:latin typeface="Open Sans"/>
              <a:cs typeface="Open San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4112442" y="4778734"/>
            <a:ext cx="1079500" cy="1078865"/>
          </a:xfrm>
          <a:custGeom>
            <a:avLst/>
            <a:gdLst/>
            <a:ahLst/>
            <a:cxnLst/>
            <a:rect l="l" t="t" r="r" b="b"/>
            <a:pathLst>
              <a:path w="1079500" h="1078864">
                <a:moveTo>
                  <a:pt x="328600" y="816394"/>
                </a:moveTo>
                <a:lnTo>
                  <a:pt x="305838" y="859703"/>
                </a:lnTo>
                <a:lnTo>
                  <a:pt x="286657" y="904768"/>
                </a:lnTo>
                <a:lnTo>
                  <a:pt x="270987" y="951455"/>
                </a:lnTo>
                <a:lnTo>
                  <a:pt x="258763" y="999629"/>
                </a:lnTo>
                <a:lnTo>
                  <a:pt x="263081" y="1002144"/>
                </a:lnTo>
                <a:lnTo>
                  <a:pt x="267043" y="1004303"/>
                </a:lnTo>
                <a:lnTo>
                  <a:pt x="271361" y="1006830"/>
                </a:lnTo>
                <a:lnTo>
                  <a:pt x="313076" y="1028536"/>
                </a:lnTo>
                <a:lnTo>
                  <a:pt x="356342" y="1046454"/>
                </a:lnTo>
                <a:lnTo>
                  <a:pt x="400909" y="1060511"/>
                </a:lnTo>
                <a:lnTo>
                  <a:pt x="446527" y="1070640"/>
                </a:lnTo>
                <a:lnTo>
                  <a:pt x="492946" y="1076768"/>
                </a:lnTo>
                <a:lnTo>
                  <a:pt x="539915" y="1078826"/>
                </a:lnTo>
                <a:lnTo>
                  <a:pt x="586911" y="1076768"/>
                </a:lnTo>
                <a:lnTo>
                  <a:pt x="633396" y="1070640"/>
                </a:lnTo>
                <a:lnTo>
                  <a:pt x="679101" y="1060511"/>
                </a:lnTo>
                <a:lnTo>
                  <a:pt x="723756" y="1046454"/>
                </a:lnTo>
                <a:lnTo>
                  <a:pt x="767091" y="1028536"/>
                </a:lnTo>
                <a:lnTo>
                  <a:pt x="808838" y="1006830"/>
                </a:lnTo>
                <a:lnTo>
                  <a:pt x="849473" y="980865"/>
                </a:lnTo>
                <a:lnTo>
                  <a:pt x="878117" y="959142"/>
                </a:lnTo>
                <a:lnTo>
                  <a:pt x="769117" y="959142"/>
                </a:lnTo>
                <a:lnTo>
                  <a:pt x="713148" y="956420"/>
                </a:lnTo>
                <a:lnTo>
                  <a:pt x="659534" y="949911"/>
                </a:lnTo>
                <a:lnTo>
                  <a:pt x="608384" y="940072"/>
                </a:lnTo>
                <a:lnTo>
                  <a:pt x="559810" y="927361"/>
                </a:lnTo>
                <a:lnTo>
                  <a:pt x="513920" y="912236"/>
                </a:lnTo>
                <a:lnTo>
                  <a:pt x="470826" y="895152"/>
                </a:lnTo>
                <a:lnTo>
                  <a:pt x="430637" y="876569"/>
                </a:lnTo>
                <a:lnTo>
                  <a:pt x="393462" y="856943"/>
                </a:lnTo>
                <a:lnTo>
                  <a:pt x="359414" y="836732"/>
                </a:lnTo>
                <a:lnTo>
                  <a:pt x="328600" y="816394"/>
                </a:lnTo>
                <a:close/>
              </a:path>
              <a:path w="1079500" h="1078864">
                <a:moveTo>
                  <a:pt x="887679" y="951395"/>
                </a:moveTo>
                <a:lnTo>
                  <a:pt x="827331" y="957619"/>
                </a:lnTo>
                <a:lnTo>
                  <a:pt x="769117" y="959142"/>
                </a:lnTo>
                <a:lnTo>
                  <a:pt x="878117" y="959142"/>
                </a:lnTo>
                <a:lnTo>
                  <a:pt x="887679" y="951395"/>
                </a:lnTo>
                <a:close/>
              </a:path>
              <a:path w="1079500" h="1078864">
                <a:moveTo>
                  <a:pt x="436601" y="282143"/>
                </a:moveTo>
                <a:lnTo>
                  <a:pt x="391942" y="304839"/>
                </a:lnTo>
                <a:lnTo>
                  <a:pt x="349268" y="330301"/>
                </a:lnTo>
                <a:lnTo>
                  <a:pt x="308697" y="358390"/>
                </a:lnTo>
                <a:lnTo>
                  <a:pt x="270345" y="388970"/>
                </a:lnTo>
                <a:lnTo>
                  <a:pt x="234332" y="421906"/>
                </a:lnTo>
                <a:lnTo>
                  <a:pt x="200776" y="457059"/>
                </a:lnTo>
                <a:lnTo>
                  <a:pt x="169793" y="494293"/>
                </a:lnTo>
                <a:lnTo>
                  <a:pt x="141502" y="533471"/>
                </a:lnTo>
                <a:lnTo>
                  <a:pt x="116021" y="574457"/>
                </a:lnTo>
                <a:lnTo>
                  <a:pt x="93467" y="617115"/>
                </a:lnTo>
                <a:lnTo>
                  <a:pt x="73959" y="661306"/>
                </a:lnTo>
                <a:lnTo>
                  <a:pt x="57615" y="706895"/>
                </a:lnTo>
                <a:lnTo>
                  <a:pt x="44552" y="753744"/>
                </a:lnTo>
                <a:lnTo>
                  <a:pt x="50703" y="767449"/>
                </a:lnTo>
                <a:lnTo>
                  <a:pt x="71920" y="807745"/>
                </a:lnTo>
                <a:lnTo>
                  <a:pt x="92558" y="840945"/>
                </a:lnTo>
                <a:lnTo>
                  <a:pt x="115524" y="872456"/>
                </a:lnTo>
                <a:lnTo>
                  <a:pt x="140716" y="902212"/>
                </a:lnTo>
                <a:lnTo>
                  <a:pt x="168034" y="930148"/>
                </a:lnTo>
                <a:lnTo>
                  <a:pt x="181669" y="887970"/>
                </a:lnTo>
                <a:lnTo>
                  <a:pt x="197734" y="846807"/>
                </a:lnTo>
                <a:lnTo>
                  <a:pt x="216231" y="806725"/>
                </a:lnTo>
                <a:lnTo>
                  <a:pt x="237160" y="767791"/>
                </a:lnTo>
                <a:lnTo>
                  <a:pt x="264579" y="723951"/>
                </a:lnTo>
                <a:lnTo>
                  <a:pt x="294913" y="682316"/>
                </a:lnTo>
                <a:lnTo>
                  <a:pt x="328038" y="643018"/>
                </a:lnTo>
                <a:lnTo>
                  <a:pt x="363826" y="606189"/>
                </a:lnTo>
                <a:lnTo>
                  <a:pt x="402152" y="571961"/>
                </a:lnTo>
                <a:lnTo>
                  <a:pt x="442891" y="540466"/>
                </a:lnTo>
                <a:lnTo>
                  <a:pt x="485915" y="511835"/>
                </a:lnTo>
                <a:lnTo>
                  <a:pt x="483206" y="464653"/>
                </a:lnTo>
                <a:lnTo>
                  <a:pt x="476850" y="417867"/>
                </a:lnTo>
                <a:lnTo>
                  <a:pt x="466916" y="371703"/>
                </a:lnTo>
                <a:lnTo>
                  <a:pt x="453476" y="326386"/>
                </a:lnTo>
                <a:lnTo>
                  <a:pt x="436601" y="282143"/>
                </a:lnTo>
                <a:close/>
              </a:path>
              <a:path w="1079500" h="1078864">
                <a:moveTo>
                  <a:pt x="542443" y="599313"/>
                </a:moveTo>
                <a:lnTo>
                  <a:pt x="502890" y="625423"/>
                </a:lnTo>
                <a:lnTo>
                  <a:pt x="465553" y="654421"/>
                </a:lnTo>
                <a:lnTo>
                  <a:pt x="430568" y="686168"/>
                </a:lnTo>
                <a:lnTo>
                  <a:pt x="398071" y="720524"/>
                </a:lnTo>
                <a:lnTo>
                  <a:pt x="368199" y="757351"/>
                </a:lnTo>
                <a:lnTo>
                  <a:pt x="410089" y="784569"/>
                </a:lnTo>
                <a:lnTo>
                  <a:pt x="453398" y="808711"/>
                </a:lnTo>
                <a:lnTo>
                  <a:pt x="497944" y="829742"/>
                </a:lnTo>
                <a:lnTo>
                  <a:pt x="543549" y="847628"/>
                </a:lnTo>
                <a:lnTo>
                  <a:pt x="590032" y="862333"/>
                </a:lnTo>
                <a:lnTo>
                  <a:pt x="637214" y="873825"/>
                </a:lnTo>
                <a:lnTo>
                  <a:pt x="684913" y="882069"/>
                </a:lnTo>
                <a:lnTo>
                  <a:pt x="732951" y="887030"/>
                </a:lnTo>
                <a:lnTo>
                  <a:pt x="781147" y="888673"/>
                </a:lnTo>
                <a:lnTo>
                  <a:pt x="829322" y="886966"/>
                </a:lnTo>
                <a:lnTo>
                  <a:pt x="877296" y="881872"/>
                </a:lnTo>
                <a:lnTo>
                  <a:pt x="924888" y="873358"/>
                </a:lnTo>
                <a:lnTo>
                  <a:pt x="971918" y="861390"/>
                </a:lnTo>
                <a:lnTo>
                  <a:pt x="998443" y="822106"/>
                </a:lnTo>
                <a:lnTo>
                  <a:pt x="1024632" y="774398"/>
                </a:lnTo>
                <a:lnTo>
                  <a:pt x="1040224" y="739214"/>
                </a:lnTo>
                <a:lnTo>
                  <a:pt x="1053251" y="703018"/>
                </a:lnTo>
                <a:lnTo>
                  <a:pt x="1057422" y="688225"/>
                </a:lnTo>
                <a:lnTo>
                  <a:pt x="887679" y="688225"/>
                </a:lnTo>
                <a:lnTo>
                  <a:pt x="836833" y="686360"/>
                </a:lnTo>
                <a:lnTo>
                  <a:pt x="786233" y="680800"/>
                </a:lnTo>
                <a:lnTo>
                  <a:pt x="736038" y="671593"/>
                </a:lnTo>
                <a:lnTo>
                  <a:pt x="686405" y="658791"/>
                </a:lnTo>
                <a:lnTo>
                  <a:pt x="637489" y="642443"/>
                </a:lnTo>
                <a:lnTo>
                  <a:pt x="589450" y="622600"/>
                </a:lnTo>
                <a:lnTo>
                  <a:pt x="542443" y="599313"/>
                </a:lnTo>
                <a:close/>
              </a:path>
              <a:path w="1079500" h="1078864">
                <a:moveTo>
                  <a:pt x="1063714" y="665911"/>
                </a:moveTo>
                <a:lnTo>
                  <a:pt x="1020264" y="675424"/>
                </a:lnTo>
                <a:lnTo>
                  <a:pt x="976373" y="682336"/>
                </a:lnTo>
                <a:lnTo>
                  <a:pt x="932144" y="686614"/>
                </a:lnTo>
                <a:lnTo>
                  <a:pt x="887679" y="688225"/>
                </a:lnTo>
                <a:lnTo>
                  <a:pt x="1057422" y="688225"/>
                </a:lnTo>
                <a:lnTo>
                  <a:pt x="1063714" y="665911"/>
                </a:lnTo>
                <a:close/>
              </a:path>
              <a:path w="1079500" h="1078864">
                <a:moveTo>
                  <a:pt x="280721" y="65786"/>
                </a:moveTo>
                <a:lnTo>
                  <a:pt x="239626" y="90744"/>
                </a:lnTo>
                <a:lnTo>
                  <a:pt x="201164" y="119026"/>
                </a:lnTo>
                <a:lnTo>
                  <a:pt x="165512" y="150408"/>
                </a:lnTo>
                <a:lnTo>
                  <a:pt x="132844" y="184665"/>
                </a:lnTo>
                <a:lnTo>
                  <a:pt x="103336" y="221573"/>
                </a:lnTo>
                <a:lnTo>
                  <a:pt x="77164" y="260907"/>
                </a:lnTo>
                <a:lnTo>
                  <a:pt x="54502" y="302444"/>
                </a:lnTo>
                <a:lnTo>
                  <a:pt x="35527" y="345958"/>
                </a:lnTo>
                <a:lnTo>
                  <a:pt x="20414" y="391227"/>
                </a:lnTo>
                <a:lnTo>
                  <a:pt x="9338" y="438025"/>
                </a:lnTo>
                <a:lnTo>
                  <a:pt x="2475" y="486129"/>
                </a:lnTo>
                <a:lnTo>
                  <a:pt x="0" y="535313"/>
                </a:lnTo>
                <a:lnTo>
                  <a:pt x="2088" y="585354"/>
                </a:lnTo>
                <a:lnTo>
                  <a:pt x="8916" y="636028"/>
                </a:lnTo>
                <a:lnTo>
                  <a:pt x="28512" y="591512"/>
                </a:lnTo>
                <a:lnTo>
                  <a:pt x="50877" y="548400"/>
                </a:lnTo>
                <a:lnTo>
                  <a:pt x="75915" y="506805"/>
                </a:lnTo>
                <a:lnTo>
                  <a:pt x="103529" y="466841"/>
                </a:lnTo>
                <a:lnTo>
                  <a:pt x="133623" y="428623"/>
                </a:lnTo>
                <a:lnTo>
                  <a:pt x="166100" y="392263"/>
                </a:lnTo>
                <a:lnTo>
                  <a:pt x="200866" y="357875"/>
                </a:lnTo>
                <a:lnTo>
                  <a:pt x="237822" y="325574"/>
                </a:lnTo>
                <a:lnTo>
                  <a:pt x="276874" y="295473"/>
                </a:lnTo>
                <a:lnTo>
                  <a:pt x="317925" y="267686"/>
                </a:lnTo>
                <a:lnTo>
                  <a:pt x="360878" y="242325"/>
                </a:lnTo>
                <a:lnTo>
                  <a:pt x="405638" y="219506"/>
                </a:lnTo>
                <a:lnTo>
                  <a:pt x="405638" y="219151"/>
                </a:lnTo>
                <a:lnTo>
                  <a:pt x="405283" y="218795"/>
                </a:lnTo>
                <a:lnTo>
                  <a:pt x="404914" y="218071"/>
                </a:lnTo>
                <a:lnTo>
                  <a:pt x="378626" y="176456"/>
                </a:lnTo>
                <a:lnTo>
                  <a:pt x="349028" y="137071"/>
                </a:lnTo>
                <a:lnTo>
                  <a:pt x="316325" y="100114"/>
                </a:lnTo>
                <a:lnTo>
                  <a:pt x="280721" y="65786"/>
                </a:lnTo>
                <a:close/>
              </a:path>
              <a:path w="1079500" h="1078864">
                <a:moveTo>
                  <a:pt x="720992" y="31953"/>
                </a:moveTo>
                <a:lnTo>
                  <a:pt x="749849" y="71233"/>
                </a:lnTo>
                <a:lnTo>
                  <a:pt x="775945" y="111980"/>
                </a:lnTo>
                <a:lnTo>
                  <a:pt x="799469" y="154424"/>
                </a:lnTo>
                <a:lnTo>
                  <a:pt x="820288" y="198296"/>
                </a:lnTo>
                <a:lnTo>
                  <a:pt x="838353" y="243454"/>
                </a:lnTo>
                <a:lnTo>
                  <a:pt x="853612" y="289753"/>
                </a:lnTo>
                <a:lnTo>
                  <a:pt x="866013" y="337050"/>
                </a:lnTo>
                <a:lnTo>
                  <a:pt x="875505" y="385200"/>
                </a:lnTo>
                <a:lnTo>
                  <a:pt x="882037" y="434060"/>
                </a:lnTo>
                <a:lnTo>
                  <a:pt x="885558" y="483487"/>
                </a:lnTo>
                <a:lnTo>
                  <a:pt x="885912" y="535313"/>
                </a:lnTo>
                <a:lnTo>
                  <a:pt x="883361" y="583463"/>
                </a:lnTo>
                <a:lnTo>
                  <a:pt x="884441" y="583463"/>
                </a:lnTo>
                <a:lnTo>
                  <a:pt x="933741" y="581511"/>
                </a:lnTo>
                <a:lnTo>
                  <a:pt x="982671" y="575679"/>
                </a:lnTo>
                <a:lnTo>
                  <a:pt x="1030993" y="566002"/>
                </a:lnTo>
                <a:lnTo>
                  <a:pt x="1078471" y="552513"/>
                </a:lnTo>
                <a:lnTo>
                  <a:pt x="1078471" y="548195"/>
                </a:lnTo>
                <a:lnTo>
                  <a:pt x="1079195" y="543864"/>
                </a:lnTo>
                <a:lnTo>
                  <a:pt x="1079195" y="539546"/>
                </a:lnTo>
                <a:lnTo>
                  <a:pt x="1076936" y="489905"/>
                </a:lnTo>
                <a:lnTo>
                  <a:pt x="1070292" y="441549"/>
                </a:lnTo>
                <a:lnTo>
                  <a:pt x="1059461" y="394670"/>
                </a:lnTo>
                <a:lnTo>
                  <a:pt x="1044644" y="349463"/>
                </a:lnTo>
                <a:lnTo>
                  <a:pt x="1026039" y="306121"/>
                </a:lnTo>
                <a:lnTo>
                  <a:pt x="1003844" y="264838"/>
                </a:lnTo>
                <a:lnTo>
                  <a:pt x="978261" y="225809"/>
                </a:lnTo>
                <a:lnTo>
                  <a:pt x="949486" y="189226"/>
                </a:lnTo>
                <a:lnTo>
                  <a:pt x="917721" y="155283"/>
                </a:lnTo>
                <a:lnTo>
                  <a:pt x="883163" y="124174"/>
                </a:lnTo>
                <a:lnTo>
                  <a:pt x="846012" y="96093"/>
                </a:lnTo>
                <a:lnTo>
                  <a:pt x="806467" y="71233"/>
                </a:lnTo>
                <a:lnTo>
                  <a:pt x="764727" y="49788"/>
                </a:lnTo>
                <a:lnTo>
                  <a:pt x="720992" y="31953"/>
                </a:lnTo>
                <a:close/>
              </a:path>
              <a:path w="1079500" h="1078864">
                <a:moveTo>
                  <a:pt x="520795" y="0"/>
                </a:moveTo>
                <a:lnTo>
                  <a:pt x="459130" y="5737"/>
                </a:lnTo>
                <a:lnTo>
                  <a:pt x="386563" y="21869"/>
                </a:lnTo>
                <a:lnTo>
                  <a:pt x="416320" y="54808"/>
                </a:lnTo>
                <a:lnTo>
                  <a:pt x="444021" y="89369"/>
                </a:lnTo>
                <a:lnTo>
                  <a:pt x="469630" y="125550"/>
                </a:lnTo>
                <a:lnTo>
                  <a:pt x="493116" y="163347"/>
                </a:lnTo>
                <a:lnTo>
                  <a:pt x="517240" y="208897"/>
                </a:lnTo>
                <a:lnTo>
                  <a:pt x="538040" y="255925"/>
                </a:lnTo>
                <a:lnTo>
                  <a:pt x="555451" y="304237"/>
                </a:lnTo>
                <a:lnTo>
                  <a:pt x="569410" y="353638"/>
                </a:lnTo>
                <a:lnTo>
                  <a:pt x="579856" y="403933"/>
                </a:lnTo>
                <a:lnTo>
                  <a:pt x="586724" y="454927"/>
                </a:lnTo>
                <a:lnTo>
                  <a:pt x="589953" y="506425"/>
                </a:lnTo>
                <a:lnTo>
                  <a:pt x="632388" y="527673"/>
                </a:lnTo>
                <a:lnTo>
                  <a:pt x="676187" y="545586"/>
                </a:lnTo>
                <a:lnTo>
                  <a:pt x="721162" y="560111"/>
                </a:lnTo>
                <a:lnTo>
                  <a:pt x="767123" y="571196"/>
                </a:lnTo>
                <a:lnTo>
                  <a:pt x="813880" y="578789"/>
                </a:lnTo>
                <a:lnTo>
                  <a:pt x="816491" y="528799"/>
                </a:lnTo>
                <a:lnTo>
                  <a:pt x="815725" y="479134"/>
                </a:lnTo>
                <a:lnTo>
                  <a:pt x="811643" y="429967"/>
                </a:lnTo>
                <a:lnTo>
                  <a:pt x="804305" y="381469"/>
                </a:lnTo>
                <a:lnTo>
                  <a:pt x="793774" y="333812"/>
                </a:lnTo>
                <a:lnTo>
                  <a:pt x="780109" y="287169"/>
                </a:lnTo>
                <a:lnTo>
                  <a:pt x="763372" y="241712"/>
                </a:lnTo>
                <a:lnTo>
                  <a:pt x="743623" y="197613"/>
                </a:lnTo>
                <a:lnTo>
                  <a:pt x="720924" y="155043"/>
                </a:lnTo>
                <a:lnTo>
                  <a:pt x="695335" y="114176"/>
                </a:lnTo>
                <a:lnTo>
                  <a:pt x="666917" y="75182"/>
                </a:lnTo>
                <a:lnTo>
                  <a:pt x="635732" y="38234"/>
                </a:lnTo>
                <a:lnTo>
                  <a:pt x="601840" y="3505"/>
                </a:lnTo>
                <a:lnTo>
                  <a:pt x="569164" y="606"/>
                </a:lnTo>
                <a:lnTo>
                  <a:pt x="520795" y="0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617914" y="4681083"/>
            <a:ext cx="1022350" cy="1168400"/>
          </a:xfrm>
          <a:custGeom>
            <a:avLst/>
            <a:gdLst/>
            <a:ahLst/>
            <a:cxnLst/>
            <a:rect l="l" t="t" r="r" b="b"/>
            <a:pathLst>
              <a:path w="1022350" h="1168400">
                <a:moveTo>
                  <a:pt x="967320" y="0"/>
                </a:moveTo>
                <a:lnTo>
                  <a:pt x="218884" y="0"/>
                </a:lnTo>
                <a:lnTo>
                  <a:pt x="168786" y="5795"/>
                </a:lnTo>
                <a:lnTo>
                  <a:pt x="122750" y="22297"/>
                </a:lnTo>
                <a:lnTo>
                  <a:pt x="82104" y="48176"/>
                </a:lnTo>
                <a:lnTo>
                  <a:pt x="48176" y="82104"/>
                </a:lnTo>
                <a:lnTo>
                  <a:pt x="22297" y="122750"/>
                </a:lnTo>
                <a:lnTo>
                  <a:pt x="5795" y="168786"/>
                </a:lnTo>
                <a:lnTo>
                  <a:pt x="0" y="218884"/>
                </a:lnTo>
                <a:lnTo>
                  <a:pt x="0" y="948956"/>
                </a:lnTo>
                <a:lnTo>
                  <a:pt x="5795" y="999054"/>
                </a:lnTo>
                <a:lnTo>
                  <a:pt x="22297" y="1045090"/>
                </a:lnTo>
                <a:lnTo>
                  <a:pt x="48176" y="1085737"/>
                </a:lnTo>
                <a:lnTo>
                  <a:pt x="82104" y="1119664"/>
                </a:lnTo>
                <a:lnTo>
                  <a:pt x="122750" y="1145543"/>
                </a:lnTo>
                <a:lnTo>
                  <a:pt x="168786" y="1162045"/>
                </a:lnTo>
                <a:lnTo>
                  <a:pt x="218884" y="1167841"/>
                </a:lnTo>
                <a:lnTo>
                  <a:pt x="967320" y="1167841"/>
                </a:lnTo>
                <a:lnTo>
                  <a:pt x="988628" y="1163542"/>
                </a:lnTo>
                <a:lnTo>
                  <a:pt x="1006022" y="1151818"/>
                </a:lnTo>
                <a:lnTo>
                  <a:pt x="1017746" y="1134424"/>
                </a:lnTo>
                <a:lnTo>
                  <a:pt x="1022045" y="1113116"/>
                </a:lnTo>
                <a:lnTo>
                  <a:pt x="1022045" y="1076401"/>
                </a:lnTo>
                <a:lnTo>
                  <a:pt x="1020610" y="1064044"/>
                </a:lnTo>
                <a:lnTo>
                  <a:pt x="1016508" y="1052598"/>
                </a:lnTo>
                <a:lnTo>
                  <a:pt x="1010043" y="1042432"/>
                </a:lnTo>
                <a:lnTo>
                  <a:pt x="1001522" y="1033919"/>
                </a:lnTo>
                <a:lnTo>
                  <a:pt x="999759" y="1021676"/>
                </a:lnTo>
                <a:lnTo>
                  <a:pt x="218884" y="1021676"/>
                </a:lnTo>
                <a:lnTo>
                  <a:pt x="190510" y="1015984"/>
                </a:lnTo>
                <a:lnTo>
                  <a:pt x="167403" y="1000437"/>
                </a:lnTo>
                <a:lnTo>
                  <a:pt x="151856" y="977330"/>
                </a:lnTo>
                <a:lnTo>
                  <a:pt x="146164" y="948956"/>
                </a:lnTo>
                <a:lnTo>
                  <a:pt x="151908" y="920527"/>
                </a:lnTo>
                <a:lnTo>
                  <a:pt x="167541" y="897297"/>
                </a:lnTo>
                <a:lnTo>
                  <a:pt x="190666" y="881628"/>
                </a:lnTo>
                <a:lnTo>
                  <a:pt x="218884" y="875880"/>
                </a:lnTo>
                <a:lnTo>
                  <a:pt x="999750" y="875880"/>
                </a:lnTo>
                <a:lnTo>
                  <a:pt x="1001522" y="863638"/>
                </a:lnTo>
                <a:lnTo>
                  <a:pt x="1010043" y="855126"/>
                </a:lnTo>
                <a:lnTo>
                  <a:pt x="1016508" y="844964"/>
                </a:lnTo>
                <a:lnTo>
                  <a:pt x="1020610" y="833518"/>
                </a:lnTo>
                <a:lnTo>
                  <a:pt x="1022045" y="821156"/>
                </a:lnTo>
                <a:lnTo>
                  <a:pt x="1022045" y="510844"/>
                </a:lnTo>
                <a:lnTo>
                  <a:pt x="298081" y="510844"/>
                </a:lnTo>
                <a:lnTo>
                  <a:pt x="291960" y="504723"/>
                </a:lnTo>
                <a:lnTo>
                  <a:pt x="291960" y="444246"/>
                </a:lnTo>
                <a:lnTo>
                  <a:pt x="298081" y="438124"/>
                </a:lnTo>
                <a:lnTo>
                  <a:pt x="1022045" y="438124"/>
                </a:lnTo>
                <a:lnTo>
                  <a:pt x="1022045" y="365036"/>
                </a:lnTo>
                <a:lnTo>
                  <a:pt x="298081" y="365036"/>
                </a:lnTo>
                <a:lnTo>
                  <a:pt x="291960" y="358914"/>
                </a:lnTo>
                <a:lnTo>
                  <a:pt x="291960" y="298081"/>
                </a:lnTo>
                <a:lnTo>
                  <a:pt x="298081" y="291960"/>
                </a:lnTo>
                <a:lnTo>
                  <a:pt x="1022045" y="291960"/>
                </a:lnTo>
                <a:lnTo>
                  <a:pt x="1022045" y="54724"/>
                </a:lnTo>
                <a:lnTo>
                  <a:pt x="1017746" y="33416"/>
                </a:lnTo>
                <a:lnTo>
                  <a:pt x="1006022" y="16022"/>
                </a:lnTo>
                <a:lnTo>
                  <a:pt x="988628" y="4298"/>
                </a:lnTo>
                <a:lnTo>
                  <a:pt x="967320" y="0"/>
                </a:lnTo>
                <a:close/>
              </a:path>
              <a:path w="1022350" h="1168400">
                <a:moveTo>
                  <a:pt x="999750" y="875880"/>
                </a:moveTo>
                <a:lnTo>
                  <a:pt x="870127" y="875880"/>
                </a:lnTo>
                <a:lnTo>
                  <a:pt x="867698" y="909595"/>
                </a:lnTo>
                <a:lnTo>
                  <a:pt x="866892" y="948956"/>
                </a:lnTo>
                <a:lnTo>
                  <a:pt x="867698" y="987962"/>
                </a:lnTo>
                <a:lnTo>
                  <a:pt x="870127" y="1021676"/>
                </a:lnTo>
                <a:lnTo>
                  <a:pt x="999759" y="1021676"/>
                </a:lnTo>
                <a:lnTo>
                  <a:pt x="996257" y="997340"/>
                </a:lnTo>
                <a:lnTo>
                  <a:pt x="994502" y="948645"/>
                </a:lnTo>
                <a:lnTo>
                  <a:pt x="996257" y="900017"/>
                </a:lnTo>
                <a:lnTo>
                  <a:pt x="999750" y="875880"/>
                </a:lnTo>
                <a:close/>
              </a:path>
              <a:path w="1022350" h="1168400">
                <a:moveTo>
                  <a:pt x="1022045" y="438124"/>
                </a:moveTo>
                <a:lnTo>
                  <a:pt x="796683" y="438124"/>
                </a:lnTo>
                <a:lnTo>
                  <a:pt x="803160" y="444246"/>
                </a:lnTo>
                <a:lnTo>
                  <a:pt x="803160" y="504723"/>
                </a:lnTo>
                <a:lnTo>
                  <a:pt x="796683" y="510844"/>
                </a:lnTo>
                <a:lnTo>
                  <a:pt x="1022045" y="510844"/>
                </a:lnTo>
                <a:lnTo>
                  <a:pt x="1022045" y="438124"/>
                </a:lnTo>
                <a:close/>
              </a:path>
              <a:path w="1022350" h="1168400">
                <a:moveTo>
                  <a:pt x="1022045" y="291960"/>
                </a:moveTo>
                <a:lnTo>
                  <a:pt x="796683" y="291960"/>
                </a:lnTo>
                <a:lnTo>
                  <a:pt x="803160" y="298081"/>
                </a:lnTo>
                <a:lnTo>
                  <a:pt x="803160" y="358914"/>
                </a:lnTo>
                <a:lnTo>
                  <a:pt x="796683" y="365036"/>
                </a:lnTo>
                <a:lnTo>
                  <a:pt x="1022045" y="365036"/>
                </a:lnTo>
                <a:lnTo>
                  <a:pt x="1022045" y="291960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0" y="9360005"/>
            <a:ext cx="18288000" cy="925194"/>
            <a:chOff x="0" y="9360005"/>
            <a:chExt cx="18288000" cy="925194"/>
          </a:xfrm>
        </p:grpSpPr>
        <p:sp>
          <p:nvSpPr>
            <p:cNvPr id="14" name="object 14"/>
            <p:cNvSpPr/>
            <p:nvPr/>
          </p:nvSpPr>
          <p:spPr>
            <a:xfrm>
              <a:off x="0" y="9360005"/>
              <a:ext cx="18288000" cy="925194"/>
            </a:xfrm>
            <a:custGeom>
              <a:avLst/>
              <a:gdLst/>
              <a:ahLst/>
              <a:cxnLst/>
              <a:rect l="l" t="t" r="r" b="b"/>
              <a:pathLst>
                <a:path w="18288000" h="925195">
                  <a:moveTo>
                    <a:pt x="0" y="924839"/>
                  </a:moveTo>
                  <a:lnTo>
                    <a:pt x="0" y="0"/>
                  </a:lnTo>
                  <a:lnTo>
                    <a:pt x="18287631" y="0"/>
                  </a:lnTo>
                  <a:lnTo>
                    <a:pt x="18287631" y="924839"/>
                  </a:lnTo>
                  <a:lnTo>
                    <a:pt x="0" y="924839"/>
                  </a:lnTo>
                  <a:close/>
                </a:path>
              </a:pathLst>
            </a:custGeom>
            <a:solidFill>
              <a:srgbClr val="4F92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415357" y="9540002"/>
              <a:ext cx="576580" cy="576580"/>
            </a:xfrm>
            <a:custGeom>
              <a:avLst/>
              <a:gdLst/>
              <a:ahLst/>
              <a:cxnLst/>
              <a:rect l="l" t="t" r="r" b="b"/>
              <a:pathLst>
                <a:path w="576580" h="576579">
                  <a:moveTo>
                    <a:pt x="576364" y="287997"/>
                  </a:moveTo>
                  <a:lnTo>
                    <a:pt x="566553" y="362745"/>
                  </a:lnTo>
                  <a:lnTo>
                    <a:pt x="537844" y="432358"/>
                  </a:lnTo>
                  <a:lnTo>
                    <a:pt x="491850" y="491850"/>
                  </a:lnTo>
                  <a:lnTo>
                    <a:pt x="432358" y="537845"/>
                  </a:lnTo>
                  <a:lnTo>
                    <a:pt x="362745" y="566553"/>
                  </a:lnTo>
                  <a:lnTo>
                    <a:pt x="287997" y="576364"/>
                  </a:lnTo>
                  <a:lnTo>
                    <a:pt x="250415" y="573888"/>
                  </a:lnTo>
                  <a:lnTo>
                    <a:pt x="177944" y="554493"/>
                  </a:lnTo>
                  <a:lnTo>
                    <a:pt x="112740" y="516703"/>
                  </a:lnTo>
                  <a:lnTo>
                    <a:pt x="59660" y="463623"/>
                  </a:lnTo>
                  <a:lnTo>
                    <a:pt x="21870" y="398413"/>
                  </a:lnTo>
                  <a:lnTo>
                    <a:pt x="2475" y="325793"/>
                  </a:lnTo>
                  <a:lnTo>
                    <a:pt x="0" y="287997"/>
                  </a:lnTo>
                  <a:lnTo>
                    <a:pt x="2475" y="250415"/>
                  </a:lnTo>
                  <a:lnTo>
                    <a:pt x="21870" y="177944"/>
                  </a:lnTo>
                  <a:lnTo>
                    <a:pt x="59660" y="112740"/>
                  </a:lnTo>
                  <a:lnTo>
                    <a:pt x="112740" y="59660"/>
                  </a:lnTo>
                  <a:lnTo>
                    <a:pt x="177944" y="21870"/>
                  </a:lnTo>
                  <a:lnTo>
                    <a:pt x="250415" y="2475"/>
                  </a:lnTo>
                  <a:lnTo>
                    <a:pt x="287997" y="0"/>
                  </a:lnTo>
                  <a:lnTo>
                    <a:pt x="325793" y="2475"/>
                  </a:lnTo>
                  <a:lnTo>
                    <a:pt x="398413" y="21870"/>
                  </a:lnTo>
                  <a:lnTo>
                    <a:pt x="463623" y="59660"/>
                  </a:lnTo>
                  <a:lnTo>
                    <a:pt x="516703" y="112740"/>
                  </a:lnTo>
                  <a:lnTo>
                    <a:pt x="554493" y="177944"/>
                  </a:lnTo>
                  <a:lnTo>
                    <a:pt x="573888" y="250415"/>
                  </a:lnTo>
                  <a:lnTo>
                    <a:pt x="576364" y="287997"/>
                  </a:lnTo>
                  <a:close/>
                </a:path>
              </a:pathLst>
            </a:custGeom>
            <a:ln w="359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6870865" y="6197380"/>
            <a:ext cx="3576320" cy="3122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6225" marR="5080" indent="-264160">
              <a:lnSpc>
                <a:spcPct val="113999"/>
              </a:lnSpc>
              <a:spcBef>
                <a:spcPts val="100"/>
              </a:spcBef>
            </a:pP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1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giorno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settimanale</a:t>
            </a:r>
            <a:r>
              <a:rPr sz="2200" b="1" spc="-6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DAD  Mercoledì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pomeriggio</a:t>
            </a:r>
            <a:endParaRPr sz="2200">
              <a:latin typeface="Open Sans"/>
              <a:cs typeface="Open Sans"/>
            </a:endParaRPr>
          </a:p>
          <a:p>
            <a:pPr marL="1029335" marR="1148080" indent="252729">
              <a:lnSpc>
                <a:spcPct val="128200"/>
              </a:lnSpc>
              <a:spcBef>
                <a:spcPts val="570"/>
              </a:spcBef>
            </a:pPr>
            <a:r>
              <a:rPr sz="1800" b="1" spc="-5" dirty="0">
                <a:solidFill>
                  <a:srgbClr val="263654"/>
                </a:solidFill>
                <a:latin typeface="Open Sans"/>
                <a:cs typeface="Open Sans"/>
              </a:rPr>
              <a:t>ORARIO  </a:t>
            </a:r>
            <a:r>
              <a:rPr sz="1800" b="1" dirty="0">
                <a:solidFill>
                  <a:srgbClr val="263654"/>
                </a:solidFill>
                <a:latin typeface="Open Sans"/>
                <a:cs typeface="Open Sans"/>
              </a:rPr>
              <a:t>15.00 /</a:t>
            </a:r>
            <a:r>
              <a:rPr sz="1800" b="1" spc="-8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1800" b="1" dirty="0">
                <a:solidFill>
                  <a:srgbClr val="263654"/>
                </a:solidFill>
                <a:latin typeface="Open Sans"/>
                <a:cs typeface="Open Sans"/>
              </a:rPr>
              <a:t>15.50</a:t>
            </a:r>
            <a:endParaRPr sz="1800">
              <a:latin typeface="Open Sans"/>
              <a:cs typeface="Open Sans"/>
            </a:endParaRPr>
          </a:p>
          <a:p>
            <a:pPr marL="1029335">
              <a:lnSpc>
                <a:spcPct val="100000"/>
              </a:lnSpc>
              <a:spcBef>
                <a:spcPts val="290"/>
              </a:spcBef>
            </a:pPr>
            <a:r>
              <a:rPr sz="1800" b="1" dirty="0">
                <a:solidFill>
                  <a:srgbClr val="263654"/>
                </a:solidFill>
                <a:latin typeface="Open Sans"/>
                <a:cs typeface="Open Sans"/>
              </a:rPr>
              <a:t>15.50 /</a:t>
            </a:r>
            <a:r>
              <a:rPr sz="1800" b="1" spc="-8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1800" b="1" dirty="0">
                <a:solidFill>
                  <a:srgbClr val="263654"/>
                </a:solidFill>
                <a:latin typeface="Open Sans"/>
                <a:cs typeface="Open Sans"/>
              </a:rPr>
              <a:t>16.00</a:t>
            </a:r>
            <a:endParaRPr sz="1800">
              <a:latin typeface="Open Sans"/>
              <a:cs typeface="Open Sans"/>
            </a:endParaRPr>
          </a:p>
          <a:p>
            <a:pPr marL="1029335">
              <a:lnSpc>
                <a:spcPct val="100000"/>
              </a:lnSpc>
              <a:spcBef>
                <a:spcPts val="295"/>
              </a:spcBef>
            </a:pPr>
            <a:r>
              <a:rPr sz="1800" b="1" dirty="0">
                <a:solidFill>
                  <a:srgbClr val="263654"/>
                </a:solidFill>
                <a:latin typeface="Open Sans"/>
                <a:cs typeface="Open Sans"/>
              </a:rPr>
              <a:t>16.00 /</a:t>
            </a:r>
            <a:r>
              <a:rPr sz="1800" b="1" spc="-8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1800" b="1" dirty="0">
                <a:solidFill>
                  <a:srgbClr val="263654"/>
                </a:solidFill>
                <a:latin typeface="Open Sans"/>
                <a:cs typeface="Open Sans"/>
              </a:rPr>
              <a:t>16.50</a:t>
            </a:r>
            <a:endParaRPr sz="1800">
              <a:latin typeface="Open Sans"/>
              <a:cs typeface="Open Sans"/>
            </a:endParaRPr>
          </a:p>
          <a:p>
            <a:pPr marL="1029335">
              <a:lnSpc>
                <a:spcPct val="100000"/>
              </a:lnSpc>
              <a:spcBef>
                <a:spcPts val="285"/>
              </a:spcBef>
            </a:pPr>
            <a:r>
              <a:rPr sz="1800" b="1" dirty="0">
                <a:solidFill>
                  <a:srgbClr val="263654"/>
                </a:solidFill>
                <a:latin typeface="Open Sans"/>
                <a:cs typeface="Open Sans"/>
              </a:rPr>
              <a:t>16.50 /</a:t>
            </a:r>
            <a:r>
              <a:rPr sz="1800" b="1" spc="-8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1800" b="1" dirty="0">
                <a:solidFill>
                  <a:srgbClr val="263654"/>
                </a:solidFill>
                <a:latin typeface="Open Sans"/>
                <a:cs typeface="Open Sans"/>
              </a:rPr>
              <a:t>17.40</a:t>
            </a:r>
            <a:endParaRPr sz="1800">
              <a:latin typeface="Open Sans"/>
              <a:cs typeface="Open Sans"/>
            </a:endParaRPr>
          </a:p>
          <a:p>
            <a:pPr marL="1029335">
              <a:lnSpc>
                <a:spcPct val="100000"/>
              </a:lnSpc>
              <a:spcBef>
                <a:spcPts val="290"/>
              </a:spcBef>
            </a:pPr>
            <a:r>
              <a:rPr sz="1800" b="1" dirty="0">
                <a:solidFill>
                  <a:srgbClr val="263654"/>
                </a:solidFill>
                <a:latin typeface="Open Sans"/>
                <a:cs typeface="Open Sans"/>
              </a:rPr>
              <a:t>17.40 /</a:t>
            </a:r>
            <a:r>
              <a:rPr sz="1800" b="1" spc="-8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1800" b="1" dirty="0">
                <a:solidFill>
                  <a:srgbClr val="263654"/>
                </a:solidFill>
                <a:latin typeface="Open Sans"/>
                <a:cs typeface="Open Sans"/>
              </a:rPr>
              <a:t>18.30</a:t>
            </a:r>
            <a:endParaRPr sz="1800">
              <a:latin typeface="Open Sans"/>
              <a:cs typeface="Open Sans"/>
            </a:endParaRPr>
          </a:p>
          <a:p>
            <a:pPr marL="1029335">
              <a:lnSpc>
                <a:spcPct val="100000"/>
              </a:lnSpc>
              <a:spcBef>
                <a:spcPts val="295"/>
              </a:spcBef>
            </a:pPr>
            <a:r>
              <a:rPr sz="1800" b="1" dirty="0">
                <a:solidFill>
                  <a:srgbClr val="263654"/>
                </a:solidFill>
                <a:latin typeface="Open Sans"/>
                <a:cs typeface="Open Sans"/>
              </a:rPr>
              <a:t>18.30 /</a:t>
            </a:r>
            <a:r>
              <a:rPr sz="1800" b="1" spc="-8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1800" b="1" dirty="0">
                <a:solidFill>
                  <a:srgbClr val="263654"/>
                </a:solidFill>
                <a:latin typeface="Open Sans"/>
                <a:cs typeface="Open Sans"/>
              </a:rPr>
              <a:t>19.20</a:t>
            </a:r>
            <a:endParaRPr sz="1800">
              <a:latin typeface="Open Sans"/>
              <a:cs typeface="Open Sans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8053565" y="4634068"/>
            <a:ext cx="1263015" cy="1262380"/>
          </a:xfrm>
          <a:custGeom>
            <a:avLst/>
            <a:gdLst/>
            <a:ahLst/>
            <a:cxnLst/>
            <a:rect l="l" t="t" r="r" b="b"/>
            <a:pathLst>
              <a:path w="1263015" h="1262379">
                <a:moveTo>
                  <a:pt x="568439" y="462457"/>
                </a:moveTo>
                <a:lnTo>
                  <a:pt x="526313" y="462457"/>
                </a:lnTo>
                <a:lnTo>
                  <a:pt x="526313" y="504571"/>
                </a:lnTo>
                <a:lnTo>
                  <a:pt x="568439" y="504571"/>
                </a:lnTo>
                <a:lnTo>
                  <a:pt x="568439" y="462457"/>
                </a:lnTo>
                <a:close/>
              </a:path>
              <a:path w="1263015" h="1262379">
                <a:moveTo>
                  <a:pt x="568439" y="83731"/>
                </a:moveTo>
                <a:lnTo>
                  <a:pt x="526313" y="83731"/>
                </a:lnTo>
                <a:lnTo>
                  <a:pt x="526313" y="125501"/>
                </a:lnTo>
                <a:lnTo>
                  <a:pt x="568439" y="125501"/>
                </a:lnTo>
                <a:lnTo>
                  <a:pt x="568439" y="83731"/>
                </a:lnTo>
                <a:close/>
              </a:path>
              <a:path w="1263015" h="1262379">
                <a:moveTo>
                  <a:pt x="1052639" y="841540"/>
                </a:moveTo>
                <a:lnTo>
                  <a:pt x="1010513" y="841540"/>
                </a:lnTo>
                <a:lnTo>
                  <a:pt x="1010513" y="883653"/>
                </a:lnTo>
                <a:lnTo>
                  <a:pt x="1052639" y="883653"/>
                </a:lnTo>
                <a:lnTo>
                  <a:pt x="1052639" y="841540"/>
                </a:lnTo>
                <a:close/>
              </a:path>
              <a:path w="1263015" h="1262379">
                <a:moveTo>
                  <a:pt x="1136878" y="841540"/>
                </a:moveTo>
                <a:lnTo>
                  <a:pt x="1094752" y="841540"/>
                </a:lnTo>
                <a:lnTo>
                  <a:pt x="1094752" y="883653"/>
                </a:lnTo>
                <a:lnTo>
                  <a:pt x="1136878" y="883653"/>
                </a:lnTo>
                <a:lnTo>
                  <a:pt x="1136878" y="841540"/>
                </a:lnTo>
                <a:close/>
              </a:path>
              <a:path w="1263015" h="1262379">
                <a:moveTo>
                  <a:pt x="1178636" y="462457"/>
                </a:moveTo>
                <a:lnTo>
                  <a:pt x="1136878" y="462457"/>
                </a:lnTo>
                <a:lnTo>
                  <a:pt x="1136878" y="504571"/>
                </a:lnTo>
                <a:lnTo>
                  <a:pt x="1178636" y="504571"/>
                </a:lnTo>
                <a:lnTo>
                  <a:pt x="1178636" y="462457"/>
                </a:lnTo>
                <a:close/>
              </a:path>
              <a:path w="1263015" h="1262379">
                <a:moveTo>
                  <a:pt x="1178636" y="83731"/>
                </a:moveTo>
                <a:lnTo>
                  <a:pt x="1136878" y="83731"/>
                </a:lnTo>
                <a:lnTo>
                  <a:pt x="1136878" y="125501"/>
                </a:lnTo>
                <a:lnTo>
                  <a:pt x="1178636" y="125501"/>
                </a:lnTo>
                <a:lnTo>
                  <a:pt x="1178636" y="83731"/>
                </a:lnTo>
                <a:close/>
              </a:path>
              <a:path w="1263015" h="1262379">
                <a:moveTo>
                  <a:pt x="1262875" y="105410"/>
                </a:moveTo>
                <a:lnTo>
                  <a:pt x="1254963" y="64770"/>
                </a:lnTo>
                <a:lnTo>
                  <a:pt x="1242123" y="41910"/>
                </a:lnTo>
                <a:lnTo>
                  <a:pt x="1241285" y="40640"/>
                </a:lnTo>
                <a:lnTo>
                  <a:pt x="1232268" y="30480"/>
                </a:lnTo>
                <a:lnTo>
                  <a:pt x="1221892" y="21590"/>
                </a:lnTo>
                <a:lnTo>
                  <a:pt x="1220749" y="20840"/>
                </a:lnTo>
                <a:lnTo>
                  <a:pt x="1220749" y="105410"/>
                </a:lnTo>
                <a:lnTo>
                  <a:pt x="1220749" y="378460"/>
                </a:lnTo>
                <a:lnTo>
                  <a:pt x="1220749" y="420370"/>
                </a:lnTo>
                <a:lnTo>
                  <a:pt x="1220749" y="758190"/>
                </a:lnTo>
                <a:lnTo>
                  <a:pt x="1220749" y="800100"/>
                </a:lnTo>
                <a:lnTo>
                  <a:pt x="1220749" y="863600"/>
                </a:lnTo>
                <a:lnTo>
                  <a:pt x="1220216" y="871220"/>
                </a:lnTo>
                <a:lnTo>
                  <a:pt x="1202258" y="908050"/>
                </a:lnTo>
                <a:lnTo>
                  <a:pt x="1166037" y="925830"/>
                </a:lnTo>
                <a:lnTo>
                  <a:pt x="715670" y="925830"/>
                </a:lnTo>
                <a:lnTo>
                  <a:pt x="715670" y="969010"/>
                </a:lnTo>
                <a:lnTo>
                  <a:pt x="715670" y="1094740"/>
                </a:lnTo>
                <a:lnTo>
                  <a:pt x="547192" y="1094740"/>
                </a:lnTo>
                <a:lnTo>
                  <a:pt x="547192" y="969010"/>
                </a:lnTo>
                <a:lnTo>
                  <a:pt x="715670" y="969010"/>
                </a:lnTo>
                <a:lnTo>
                  <a:pt x="715670" y="925830"/>
                </a:lnTo>
                <a:lnTo>
                  <a:pt x="96824" y="925830"/>
                </a:lnTo>
                <a:lnTo>
                  <a:pt x="88773" y="924560"/>
                </a:lnTo>
                <a:lnTo>
                  <a:pt x="55105" y="901700"/>
                </a:lnTo>
                <a:lnTo>
                  <a:pt x="42113" y="863600"/>
                </a:lnTo>
                <a:lnTo>
                  <a:pt x="42113" y="800100"/>
                </a:lnTo>
                <a:lnTo>
                  <a:pt x="1220749" y="800100"/>
                </a:lnTo>
                <a:lnTo>
                  <a:pt x="1220749" y="758190"/>
                </a:lnTo>
                <a:lnTo>
                  <a:pt x="1094752" y="758190"/>
                </a:lnTo>
                <a:lnTo>
                  <a:pt x="1094752" y="736600"/>
                </a:lnTo>
                <a:lnTo>
                  <a:pt x="1093660" y="722630"/>
                </a:lnTo>
                <a:lnTo>
                  <a:pt x="1080350" y="684530"/>
                </a:lnTo>
                <a:lnTo>
                  <a:pt x="1053414" y="654050"/>
                </a:lnTo>
                <a:lnTo>
                  <a:pt x="1052639" y="653542"/>
                </a:lnTo>
                <a:lnTo>
                  <a:pt x="1052639" y="736600"/>
                </a:lnTo>
                <a:lnTo>
                  <a:pt x="1052639" y="758190"/>
                </a:lnTo>
                <a:lnTo>
                  <a:pt x="842035" y="758190"/>
                </a:lnTo>
                <a:lnTo>
                  <a:pt x="842035" y="736600"/>
                </a:lnTo>
                <a:lnTo>
                  <a:pt x="855027" y="698500"/>
                </a:lnTo>
                <a:lnTo>
                  <a:pt x="888822" y="675640"/>
                </a:lnTo>
                <a:lnTo>
                  <a:pt x="905040" y="673100"/>
                </a:lnTo>
                <a:lnTo>
                  <a:pt x="989279" y="673100"/>
                </a:lnTo>
                <a:lnTo>
                  <a:pt x="1027734" y="687070"/>
                </a:lnTo>
                <a:lnTo>
                  <a:pt x="1050201" y="720090"/>
                </a:lnTo>
                <a:lnTo>
                  <a:pt x="1052639" y="736600"/>
                </a:lnTo>
                <a:lnTo>
                  <a:pt x="1052639" y="653542"/>
                </a:lnTo>
                <a:lnTo>
                  <a:pt x="1036027" y="642620"/>
                </a:lnTo>
                <a:lnTo>
                  <a:pt x="1029995" y="640080"/>
                </a:lnTo>
                <a:lnTo>
                  <a:pt x="1023759" y="637540"/>
                </a:lnTo>
                <a:lnTo>
                  <a:pt x="1017358" y="636270"/>
                </a:lnTo>
                <a:lnTo>
                  <a:pt x="1018438" y="633730"/>
                </a:lnTo>
                <a:lnTo>
                  <a:pt x="1019149" y="632460"/>
                </a:lnTo>
                <a:lnTo>
                  <a:pt x="1020229" y="631190"/>
                </a:lnTo>
                <a:lnTo>
                  <a:pt x="1025004" y="621030"/>
                </a:lnTo>
                <a:lnTo>
                  <a:pt x="1028509" y="610870"/>
                </a:lnTo>
                <a:lnTo>
                  <a:pt x="1030655" y="600710"/>
                </a:lnTo>
                <a:lnTo>
                  <a:pt x="1031303" y="590550"/>
                </a:lnTo>
                <a:lnTo>
                  <a:pt x="1031392" y="547370"/>
                </a:lnTo>
                <a:lnTo>
                  <a:pt x="1030655" y="535940"/>
                </a:lnTo>
                <a:lnTo>
                  <a:pt x="1014018" y="496570"/>
                </a:lnTo>
                <a:lnTo>
                  <a:pt x="989279" y="474980"/>
                </a:lnTo>
                <a:lnTo>
                  <a:pt x="989279" y="539750"/>
                </a:lnTo>
                <a:lnTo>
                  <a:pt x="989279" y="596900"/>
                </a:lnTo>
                <a:lnTo>
                  <a:pt x="987475" y="604520"/>
                </a:lnTo>
                <a:lnTo>
                  <a:pt x="983513" y="610870"/>
                </a:lnTo>
                <a:lnTo>
                  <a:pt x="979919" y="617220"/>
                </a:lnTo>
                <a:lnTo>
                  <a:pt x="974509" y="622300"/>
                </a:lnTo>
                <a:lnTo>
                  <a:pt x="968400" y="626110"/>
                </a:lnTo>
                <a:lnTo>
                  <a:pt x="961910" y="629920"/>
                </a:lnTo>
                <a:lnTo>
                  <a:pt x="954709" y="631190"/>
                </a:lnTo>
                <a:lnTo>
                  <a:pt x="939952" y="631190"/>
                </a:lnTo>
                <a:lnTo>
                  <a:pt x="932395" y="629920"/>
                </a:lnTo>
                <a:lnTo>
                  <a:pt x="926274" y="626110"/>
                </a:lnTo>
                <a:lnTo>
                  <a:pt x="919797" y="622300"/>
                </a:lnTo>
                <a:lnTo>
                  <a:pt x="914400" y="617220"/>
                </a:lnTo>
                <a:lnTo>
                  <a:pt x="907199" y="604520"/>
                </a:lnTo>
                <a:lnTo>
                  <a:pt x="905040" y="596900"/>
                </a:lnTo>
                <a:lnTo>
                  <a:pt x="905040" y="539750"/>
                </a:lnTo>
                <a:lnTo>
                  <a:pt x="907199" y="532130"/>
                </a:lnTo>
                <a:lnTo>
                  <a:pt x="910793" y="527050"/>
                </a:lnTo>
                <a:lnTo>
                  <a:pt x="914400" y="519430"/>
                </a:lnTo>
                <a:lnTo>
                  <a:pt x="919797" y="514350"/>
                </a:lnTo>
                <a:lnTo>
                  <a:pt x="926274" y="510540"/>
                </a:lnTo>
                <a:lnTo>
                  <a:pt x="932395" y="506730"/>
                </a:lnTo>
                <a:lnTo>
                  <a:pt x="939952" y="505460"/>
                </a:lnTo>
                <a:lnTo>
                  <a:pt x="954709" y="505460"/>
                </a:lnTo>
                <a:lnTo>
                  <a:pt x="983513" y="527050"/>
                </a:lnTo>
                <a:lnTo>
                  <a:pt x="987475" y="532130"/>
                </a:lnTo>
                <a:lnTo>
                  <a:pt x="989279" y="539750"/>
                </a:lnTo>
                <a:lnTo>
                  <a:pt x="989279" y="474980"/>
                </a:lnTo>
                <a:lnTo>
                  <a:pt x="979449" y="469900"/>
                </a:lnTo>
                <a:lnTo>
                  <a:pt x="969022" y="466090"/>
                </a:lnTo>
                <a:lnTo>
                  <a:pt x="958189" y="463550"/>
                </a:lnTo>
                <a:lnTo>
                  <a:pt x="936167" y="463550"/>
                </a:lnTo>
                <a:lnTo>
                  <a:pt x="895946" y="480060"/>
                </a:lnTo>
                <a:lnTo>
                  <a:pt x="869442" y="515620"/>
                </a:lnTo>
                <a:lnTo>
                  <a:pt x="862914" y="547370"/>
                </a:lnTo>
                <a:lnTo>
                  <a:pt x="862990" y="590550"/>
                </a:lnTo>
                <a:lnTo>
                  <a:pt x="874077" y="631190"/>
                </a:lnTo>
                <a:lnTo>
                  <a:pt x="876236" y="633730"/>
                </a:lnTo>
                <a:lnTo>
                  <a:pt x="876960" y="636270"/>
                </a:lnTo>
                <a:lnTo>
                  <a:pt x="841082" y="654050"/>
                </a:lnTo>
                <a:lnTo>
                  <a:pt x="813955" y="684530"/>
                </a:lnTo>
                <a:lnTo>
                  <a:pt x="800836" y="722630"/>
                </a:lnTo>
                <a:lnTo>
                  <a:pt x="799909" y="736600"/>
                </a:lnTo>
                <a:lnTo>
                  <a:pt x="799909" y="758190"/>
                </a:lnTo>
                <a:lnTo>
                  <a:pt x="652310" y="758190"/>
                </a:lnTo>
                <a:lnTo>
                  <a:pt x="652310" y="420370"/>
                </a:lnTo>
                <a:lnTo>
                  <a:pt x="1220749" y="420370"/>
                </a:lnTo>
                <a:lnTo>
                  <a:pt x="1220749" y="378460"/>
                </a:lnTo>
                <a:lnTo>
                  <a:pt x="1094752" y="378460"/>
                </a:lnTo>
                <a:lnTo>
                  <a:pt x="1094752" y="358140"/>
                </a:lnTo>
                <a:lnTo>
                  <a:pt x="1093660" y="344170"/>
                </a:lnTo>
                <a:lnTo>
                  <a:pt x="1080350" y="306070"/>
                </a:lnTo>
                <a:lnTo>
                  <a:pt x="1053414" y="274320"/>
                </a:lnTo>
                <a:lnTo>
                  <a:pt x="1052639" y="273812"/>
                </a:lnTo>
                <a:lnTo>
                  <a:pt x="1052639" y="358140"/>
                </a:lnTo>
                <a:lnTo>
                  <a:pt x="1052639" y="378460"/>
                </a:lnTo>
                <a:lnTo>
                  <a:pt x="842035" y="378460"/>
                </a:lnTo>
                <a:lnTo>
                  <a:pt x="842035" y="358140"/>
                </a:lnTo>
                <a:lnTo>
                  <a:pt x="855027" y="320040"/>
                </a:lnTo>
                <a:lnTo>
                  <a:pt x="888822" y="297180"/>
                </a:lnTo>
                <a:lnTo>
                  <a:pt x="896899" y="294640"/>
                </a:lnTo>
                <a:lnTo>
                  <a:pt x="997559" y="294640"/>
                </a:lnTo>
                <a:lnTo>
                  <a:pt x="1033957" y="313690"/>
                </a:lnTo>
                <a:lnTo>
                  <a:pt x="1051890" y="349250"/>
                </a:lnTo>
                <a:lnTo>
                  <a:pt x="1052639" y="358140"/>
                </a:lnTo>
                <a:lnTo>
                  <a:pt x="1052639" y="273812"/>
                </a:lnTo>
                <a:lnTo>
                  <a:pt x="1017358" y="256540"/>
                </a:lnTo>
                <a:lnTo>
                  <a:pt x="1018438" y="255270"/>
                </a:lnTo>
                <a:lnTo>
                  <a:pt x="1019149" y="254000"/>
                </a:lnTo>
                <a:lnTo>
                  <a:pt x="1020229" y="252730"/>
                </a:lnTo>
                <a:lnTo>
                  <a:pt x="1025004" y="242570"/>
                </a:lnTo>
                <a:lnTo>
                  <a:pt x="1028509" y="232410"/>
                </a:lnTo>
                <a:lnTo>
                  <a:pt x="1030655" y="220980"/>
                </a:lnTo>
                <a:lnTo>
                  <a:pt x="1031392" y="210820"/>
                </a:lnTo>
                <a:lnTo>
                  <a:pt x="1031392" y="167640"/>
                </a:lnTo>
                <a:lnTo>
                  <a:pt x="1020229" y="125730"/>
                </a:lnTo>
                <a:lnTo>
                  <a:pt x="989279" y="95250"/>
                </a:lnTo>
                <a:lnTo>
                  <a:pt x="989279" y="161290"/>
                </a:lnTo>
                <a:lnTo>
                  <a:pt x="989279" y="218440"/>
                </a:lnTo>
                <a:lnTo>
                  <a:pt x="987475" y="224790"/>
                </a:lnTo>
                <a:lnTo>
                  <a:pt x="983513" y="231140"/>
                </a:lnTo>
                <a:lnTo>
                  <a:pt x="979919" y="237490"/>
                </a:lnTo>
                <a:lnTo>
                  <a:pt x="974509" y="242570"/>
                </a:lnTo>
                <a:lnTo>
                  <a:pt x="968400" y="247650"/>
                </a:lnTo>
                <a:lnTo>
                  <a:pt x="961910" y="250190"/>
                </a:lnTo>
                <a:lnTo>
                  <a:pt x="954709" y="252730"/>
                </a:lnTo>
                <a:lnTo>
                  <a:pt x="939952" y="252730"/>
                </a:lnTo>
                <a:lnTo>
                  <a:pt x="907199" y="224790"/>
                </a:lnTo>
                <a:lnTo>
                  <a:pt x="905040" y="218440"/>
                </a:lnTo>
                <a:lnTo>
                  <a:pt x="905040" y="161290"/>
                </a:lnTo>
                <a:lnTo>
                  <a:pt x="907199" y="153670"/>
                </a:lnTo>
                <a:lnTo>
                  <a:pt x="914400" y="140970"/>
                </a:lnTo>
                <a:lnTo>
                  <a:pt x="919797" y="135890"/>
                </a:lnTo>
                <a:lnTo>
                  <a:pt x="926274" y="132080"/>
                </a:lnTo>
                <a:lnTo>
                  <a:pt x="932395" y="128270"/>
                </a:lnTo>
                <a:lnTo>
                  <a:pt x="939952" y="125730"/>
                </a:lnTo>
                <a:lnTo>
                  <a:pt x="954709" y="125730"/>
                </a:lnTo>
                <a:lnTo>
                  <a:pt x="983513" y="147320"/>
                </a:lnTo>
                <a:lnTo>
                  <a:pt x="987475" y="153670"/>
                </a:lnTo>
                <a:lnTo>
                  <a:pt x="989279" y="161290"/>
                </a:lnTo>
                <a:lnTo>
                  <a:pt x="989279" y="95250"/>
                </a:lnTo>
                <a:lnTo>
                  <a:pt x="979449" y="90170"/>
                </a:lnTo>
                <a:lnTo>
                  <a:pt x="958189" y="85090"/>
                </a:lnTo>
                <a:lnTo>
                  <a:pt x="947153" y="83820"/>
                </a:lnTo>
                <a:lnTo>
                  <a:pt x="936167" y="85090"/>
                </a:lnTo>
                <a:lnTo>
                  <a:pt x="895946" y="101600"/>
                </a:lnTo>
                <a:lnTo>
                  <a:pt x="869442" y="135890"/>
                </a:lnTo>
                <a:lnTo>
                  <a:pt x="862914" y="167640"/>
                </a:lnTo>
                <a:lnTo>
                  <a:pt x="862914" y="210820"/>
                </a:lnTo>
                <a:lnTo>
                  <a:pt x="874077" y="252730"/>
                </a:lnTo>
                <a:lnTo>
                  <a:pt x="876236" y="255270"/>
                </a:lnTo>
                <a:lnTo>
                  <a:pt x="876960" y="256540"/>
                </a:lnTo>
                <a:lnTo>
                  <a:pt x="841082" y="274320"/>
                </a:lnTo>
                <a:lnTo>
                  <a:pt x="813955" y="306070"/>
                </a:lnTo>
                <a:lnTo>
                  <a:pt x="800836" y="344170"/>
                </a:lnTo>
                <a:lnTo>
                  <a:pt x="799909" y="358140"/>
                </a:lnTo>
                <a:lnTo>
                  <a:pt x="799909" y="378460"/>
                </a:lnTo>
                <a:lnTo>
                  <a:pt x="652310" y="378460"/>
                </a:lnTo>
                <a:lnTo>
                  <a:pt x="652310" y="41910"/>
                </a:lnTo>
                <a:lnTo>
                  <a:pt x="1157757" y="41910"/>
                </a:lnTo>
                <a:lnTo>
                  <a:pt x="1196009" y="55880"/>
                </a:lnTo>
                <a:lnTo>
                  <a:pt x="1218628" y="88900"/>
                </a:lnTo>
                <a:lnTo>
                  <a:pt x="1220749" y="105410"/>
                </a:lnTo>
                <a:lnTo>
                  <a:pt x="1220749" y="20840"/>
                </a:lnTo>
                <a:lnTo>
                  <a:pt x="1184973" y="3810"/>
                </a:lnTo>
                <a:lnTo>
                  <a:pt x="1157757" y="0"/>
                </a:lnTo>
                <a:lnTo>
                  <a:pt x="610552" y="0"/>
                </a:lnTo>
                <a:lnTo>
                  <a:pt x="610552" y="41910"/>
                </a:lnTo>
                <a:lnTo>
                  <a:pt x="610552" y="378460"/>
                </a:lnTo>
                <a:lnTo>
                  <a:pt x="610552" y="420370"/>
                </a:lnTo>
                <a:lnTo>
                  <a:pt x="610552" y="758190"/>
                </a:lnTo>
                <a:lnTo>
                  <a:pt x="462953" y="758190"/>
                </a:lnTo>
                <a:lnTo>
                  <a:pt x="462953" y="736600"/>
                </a:lnTo>
                <a:lnTo>
                  <a:pt x="462064" y="723900"/>
                </a:lnTo>
                <a:lnTo>
                  <a:pt x="448919" y="685800"/>
                </a:lnTo>
                <a:lnTo>
                  <a:pt x="440817" y="673100"/>
                </a:lnTo>
                <a:lnTo>
                  <a:pt x="438835" y="670560"/>
                </a:lnTo>
                <a:lnTo>
                  <a:pt x="443877" y="669290"/>
                </a:lnTo>
                <a:lnTo>
                  <a:pt x="448551" y="666750"/>
                </a:lnTo>
                <a:lnTo>
                  <a:pt x="452869" y="664210"/>
                </a:lnTo>
                <a:lnTo>
                  <a:pt x="459803" y="660400"/>
                </a:lnTo>
                <a:lnTo>
                  <a:pt x="480593" y="631190"/>
                </a:lnTo>
                <a:lnTo>
                  <a:pt x="482079" y="626110"/>
                </a:lnTo>
                <a:lnTo>
                  <a:pt x="483654" y="618490"/>
                </a:lnTo>
                <a:lnTo>
                  <a:pt x="484200" y="610870"/>
                </a:lnTo>
                <a:lnTo>
                  <a:pt x="483654" y="601980"/>
                </a:lnTo>
                <a:lnTo>
                  <a:pt x="482079" y="594360"/>
                </a:lnTo>
                <a:lnTo>
                  <a:pt x="480352" y="589280"/>
                </a:lnTo>
                <a:lnTo>
                  <a:pt x="479488" y="586740"/>
                </a:lnTo>
                <a:lnTo>
                  <a:pt x="452869" y="554990"/>
                </a:lnTo>
                <a:lnTo>
                  <a:pt x="442074" y="551370"/>
                </a:lnTo>
                <a:lnTo>
                  <a:pt x="442074" y="607060"/>
                </a:lnTo>
                <a:lnTo>
                  <a:pt x="442074" y="614680"/>
                </a:lnTo>
                <a:lnTo>
                  <a:pt x="440994" y="618490"/>
                </a:lnTo>
                <a:lnTo>
                  <a:pt x="437400" y="624840"/>
                </a:lnTo>
                <a:lnTo>
                  <a:pt x="434517" y="627380"/>
                </a:lnTo>
                <a:lnTo>
                  <a:pt x="431279" y="628650"/>
                </a:lnTo>
                <a:lnTo>
                  <a:pt x="428396" y="629920"/>
                </a:lnTo>
                <a:lnTo>
                  <a:pt x="424434" y="631190"/>
                </a:lnTo>
                <a:lnTo>
                  <a:pt x="420839" y="631190"/>
                </a:lnTo>
                <a:lnTo>
                  <a:pt x="420839" y="736600"/>
                </a:lnTo>
                <a:lnTo>
                  <a:pt x="420839" y="758190"/>
                </a:lnTo>
                <a:lnTo>
                  <a:pt x="210235" y="758190"/>
                </a:lnTo>
                <a:lnTo>
                  <a:pt x="210235" y="736600"/>
                </a:lnTo>
                <a:lnTo>
                  <a:pt x="210972" y="728980"/>
                </a:lnTo>
                <a:lnTo>
                  <a:pt x="228904" y="692150"/>
                </a:lnTo>
                <a:lnTo>
                  <a:pt x="273596" y="673100"/>
                </a:lnTo>
                <a:lnTo>
                  <a:pt x="357835" y="673100"/>
                </a:lnTo>
                <a:lnTo>
                  <a:pt x="396087" y="687070"/>
                </a:lnTo>
                <a:lnTo>
                  <a:pt x="418719" y="720090"/>
                </a:lnTo>
                <a:lnTo>
                  <a:pt x="420839" y="736600"/>
                </a:lnTo>
                <a:lnTo>
                  <a:pt x="420839" y="631190"/>
                </a:lnTo>
                <a:lnTo>
                  <a:pt x="417233" y="631190"/>
                </a:lnTo>
                <a:lnTo>
                  <a:pt x="413639" y="629920"/>
                </a:lnTo>
                <a:lnTo>
                  <a:pt x="407149" y="627380"/>
                </a:lnTo>
                <a:lnTo>
                  <a:pt x="404634" y="624840"/>
                </a:lnTo>
                <a:lnTo>
                  <a:pt x="402831" y="621030"/>
                </a:lnTo>
                <a:lnTo>
                  <a:pt x="400672" y="618490"/>
                </a:lnTo>
                <a:lnTo>
                  <a:pt x="399948" y="614680"/>
                </a:lnTo>
                <a:lnTo>
                  <a:pt x="399948" y="607060"/>
                </a:lnTo>
                <a:lnTo>
                  <a:pt x="417233" y="589280"/>
                </a:lnTo>
                <a:lnTo>
                  <a:pt x="424434" y="589280"/>
                </a:lnTo>
                <a:lnTo>
                  <a:pt x="442074" y="607060"/>
                </a:lnTo>
                <a:lnTo>
                  <a:pt x="442074" y="551370"/>
                </a:lnTo>
                <a:lnTo>
                  <a:pt x="441502" y="551180"/>
                </a:lnTo>
                <a:lnTo>
                  <a:pt x="429628" y="547370"/>
                </a:lnTo>
                <a:lnTo>
                  <a:pt x="413994" y="547370"/>
                </a:lnTo>
                <a:lnTo>
                  <a:pt x="406793" y="548640"/>
                </a:lnTo>
                <a:lnTo>
                  <a:pt x="399948" y="551180"/>
                </a:lnTo>
                <a:lnTo>
                  <a:pt x="399948" y="547370"/>
                </a:lnTo>
                <a:lnTo>
                  <a:pt x="388429" y="505460"/>
                </a:lnTo>
                <a:lnTo>
                  <a:pt x="357835" y="474980"/>
                </a:lnTo>
                <a:lnTo>
                  <a:pt x="357835" y="539750"/>
                </a:lnTo>
                <a:lnTo>
                  <a:pt x="357835" y="547370"/>
                </a:lnTo>
                <a:lnTo>
                  <a:pt x="357835" y="589280"/>
                </a:lnTo>
                <a:lnTo>
                  <a:pt x="357835" y="596900"/>
                </a:lnTo>
                <a:lnTo>
                  <a:pt x="355676" y="604520"/>
                </a:lnTo>
                <a:lnTo>
                  <a:pt x="348475" y="617220"/>
                </a:lnTo>
                <a:lnTo>
                  <a:pt x="343077" y="622300"/>
                </a:lnTo>
                <a:lnTo>
                  <a:pt x="336600" y="626110"/>
                </a:lnTo>
                <a:lnTo>
                  <a:pt x="330479" y="629920"/>
                </a:lnTo>
                <a:lnTo>
                  <a:pt x="322910" y="631190"/>
                </a:lnTo>
                <a:lnTo>
                  <a:pt x="308152" y="631190"/>
                </a:lnTo>
                <a:lnTo>
                  <a:pt x="279349" y="610870"/>
                </a:lnTo>
                <a:lnTo>
                  <a:pt x="275399" y="604520"/>
                </a:lnTo>
                <a:lnTo>
                  <a:pt x="273596" y="596900"/>
                </a:lnTo>
                <a:lnTo>
                  <a:pt x="273596" y="589280"/>
                </a:lnTo>
                <a:lnTo>
                  <a:pt x="357835" y="589280"/>
                </a:lnTo>
                <a:lnTo>
                  <a:pt x="357835" y="547370"/>
                </a:lnTo>
                <a:lnTo>
                  <a:pt x="273596" y="547370"/>
                </a:lnTo>
                <a:lnTo>
                  <a:pt x="273596" y="539750"/>
                </a:lnTo>
                <a:lnTo>
                  <a:pt x="275399" y="532130"/>
                </a:lnTo>
                <a:lnTo>
                  <a:pt x="279349" y="527050"/>
                </a:lnTo>
                <a:lnTo>
                  <a:pt x="282956" y="519430"/>
                </a:lnTo>
                <a:lnTo>
                  <a:pt x="288353" y="514350"/>
                </a:lnTo>
                <a:lnTo>
                  <a:pt x="294474" y="510540"/>
                </a:lnTo>
                <a:lnTo>
                  <a:pt x="300951" y="506730"/>
                </a:lnTo>
                <a:lnTo>
                  <a:pt x="308152" y="505460"/>
                </a:lnTo>
                <a:lnTo>
                  <a:pt x="322910" y="505460"/>
                </a:lnTo>
                <a:lnTo>
                  <a:pt x="330479" y="506730"/>
                </a:lnTo>
                <a:lnTo>
                  <a:pt x="336600" y="510540"/>
                </a:lnTo>
                <a:lnTo>
                  <a:pt x="343077" y="514350"/>
                </a:lnTo>
                <a:lnTo>
                  <a:pt x="348475" y="519430"/>
                </a:lnTo>
                <a:lnTo>
                  <a:pt x="352069" y="527050"/>
                </a:lnTo>
                <a:lnTo>
                  <a:pt x="355676" y="532130"/>
                </a:lnTo>
                <a:lnTo>
                  <a:pt x="357835" y="539750"/>
                </a:lnTo>
                <a:lnTo>
                  <a:pt x="357835" y="474980"/>
                </a:lnTo>
                <a:lnTo>
                  <a:pt x="347853" y="469900"/>
                </a:lnTo>
                <a:lnTo>
                  <a:pt x="337439" y="466090"/>
                </a:lnTo>
                <a:lnTo>
                  <a:pt x="326694" y="463550"/>
                </a:lnTo>
                <a:lnTo>
                  <a:pt x="304673" y="463550"/>
                </a:lnTo>
                <a:lnTo>
                  <a:pt x="264350" y="480060"/>
                </a:lnTo>
                <a:lnTo>
                  <a:pt x="237845" y="515620"/>
                </a:lnTo>
                <a:lnTo>
                  <a:pt x="231470" y="547370"/>
                </a:lnTo>
                <a:lnTo>
                  <a:pt x="231470" y="551180"/>
                </a:lnTo>
                <a:lnTo>
                  <a:pt x="231470" y="607060"/>
                </a:lnTo>
                <a:lnTo>
                  <a:pt x="231470" y="614680"/>
                </a:lnTo>
                <a:lnTo>
                  <a:pt x="230390" y="618490"/>
                </a:lnTo>
                <a:lnTo>
                  <a:pt x="226796" y="624840"/>
                </a:lnTo>
                <a:lnTo>
                  <a:pt x="224269" y="627380"/>
                </a:lnTo>
                <a:lnTo>
                  <a:pt x="217792" y="629920"/>
                </a:lnTo>
                <a:lnTo>
                  <a:pt x="214198" y="631190"/>
                </a:lnTo>
                <a:lnTo>
                  <a:pt x="206629" y="631190"/>
                </a:lnTo>
                <a:lnTo>
                  <a:pt x="189357" y="614680"/>
                </a:lnTo>
                <a:lnTo>
                  <a:pt x="189357" y="607060"/>
                </a:lnTo>
                <a:lnTo>
                  <a:pt x="206629" y="589280"/>
                </a:lnTo>
                <a:lnTo>
                  <a:pt x="214198" y="589280"/>
                </a:lnTo>
                <a:lnTo>
                  <a:pt x="231470" y="607060"/>
                </a:lnTo>
                <a:lnTo>
                  <a:pt x="231470" y="551180"/>
                </a:lnTo>
                <a:lnTo>
                  <a:pt x="224637" y="548640"/>
                </a:lnTo>
                <a:lnTo>
                  <a:pt x="217068" y="547370"/>
                </a:lnTo>
                <a:lnTo>
                  <a:pt x="201587" y="547370"/>
                </a:lnTo>
                <a:lnTo>
                  <a:pt x="165404" y="565150"/>
                </a:lnTo>
                <a:lnTo>
                  <a:pt x="147408" y="601980"/>
                </a:lnTo>
                <a:lnTo>
                  <a:pt x="146875" y="610870"/>
                </a:lnTo>
                <a:lnTo>
                  <a:pt x="147408" y="618490"/>
                </a:lnTo>
                <a:lnTo>
                  <a:pt x="165404" y="655320"/>
                </a:lnTo>
                <a:lnTo>
                  <a:pt x="178549" y="664210"/>
                </a:lnTo>
                <a:lnTo>
                  <a:pt x="182880" y="666750"/>
                </a:lnTo>
                <a:lnTo>
                  <a:pt x="187553" y="669290"/>
                </a:lnTo>
                <a:lnTo>
                  <a:pt x="192239" y="670560"/>
                </a:lnTo>
                <a:lnTo>
                  <a:pt x="185039" y="680720"/>
                </a:lnTo>
                <a:lnTo>
                  <a:pt x="169189" y="723900"/>
                </a:lnTo>
                <a:lnTo>
                  <a:pt x="168109" y="736600"/>
                </a:lnTo>
                <a:lnTo>
                  <a:pt x="168109" y="758190"/>
                </a:lnTo>
                <a:lnTo>
                  <a:pt x="42113" y="758190"/>
                </a:lnTo>
                <a:lnTo>
                  <a:pt x="42113" y="420370"/>
                </a:lnTo>
                <a:lnTo>
                  <a:pt x="610552" y="420370"/>
                </a:lnTo>
                <a:lnTo>
                  <a:pt x="610552" y="378460"/>
                </a:lnTo>
                <a:lnTo>
                  <a:pt x="462953" y="378460"/>
                </a:lnTo>
                <a:lnTo>
                  <a:pt x="462953" y="358140"/>
                </a:lnTo>
                <a:lnTo>
                  <a:pt x="462013" y="344170"/>
                </a:lnTo>
                <a:lnTo>
                  <a:pt x="448919" y="306070"/>
                </a:lnTo>
                <a:lnTo>
                  <a:pt x="421779" y="274320"/>
                </a:lnTo>
                <a:lnTo>
                  <a:pt x="420839" y="273697"/>
                </a:lnTo>
                <a:lnTo>
                  <a:pt x="420839" y="358140"/>
                </a:lnTo>
                <a:lnTo>
                  <a:pt x="420839" y="378460"/>
                </a:lnTo>
                <a:lnTo>
                  <a:pt x="210235" y="378460"/>
                </a:lnTo>
                <a:lnTo>
                  <a:pt x="210235" y="358140"/>
                </a:lnTo>
                <a:lnTo>
                  <a:pt x="223431" y="320040"/>
                </a:lnTo>
                <a:lnTo>
                  <a:pt x="257213" y="297180"/>
                </a:lnTo>
                <a:lnTo>
                  <a:pt x="265303" y="294640"/>
                </a:lnTo>
                <a:lnTo>
                  <a:pt x="365963" y="294640"/>
                </a:lnTo>
                <a:lnTo>
                  <a:pt x="402336" y="313690"/>
                </a:lnTo>
                <a:lnTo>
                  <a:pt x="420293" y="349250"/>
                </a:lnTo>
                <a:lnTo>
                  <a:pt x="420839" y="358140"/>
                </a:lnTo>
                <a:lnTo>
                  <a:pt x="420839" y="273697"/>
                </a:lnTo>
                <a:lnTo>
                  <a:pt x="410400" y="266700"/>
                </a:lnTo>
                <a:lnTo>
                  <a:pt x="385914" y="256540"/>
                </a:lnTo>
                <a:lnTo>
                  <a:pt x="386638" y="255270"/>
                </a:lnTo>
                <a:lnTo>
                  <a:pt x="399948" y="210820"/>
                </a:lnTo>
                <a:lnTo>
                  <a:pt x="399948" y="167640"/>
                </a:lnTo>
                <a:lnTo>
                  <a:pt x="388429" y="125730"/>
                </a:lnTo>
                <a:lnTo>
                  <a:pt x="357835" y="95250"/>
                </a:lnTo>
                <a:lnTo>
                  <a:pt x="357835" y="161290"/>
                </a:lnTo>
                <a:lnTo>
                  <a:pt x="357835" y="167640"/>
                </a:lnTo>
                <a:lnTo>
                  <a:pt x="357835" y="210820"/>
                </a:lnTo>
                <a:lnTo>
                  <a:pt x="357835" y="218440"/>
                </a:lnTo>
                <a:lnTo>
                  <a:pt x="355676" y="224790"/>
                </a:lnTo>
                <a:lnTo>
                  <a:pt x="322910" y="252730"/>
                </a:lnTo>
                <a:lnTo>
                  <a:pt x="308152" y="252730"/>
                </a:lnTo>
                <a:lnTo>
                  <a:pt x="279349" y="231140"/>
                </a:lnTo>
                <a:lnTo>
                  <a:pt x="275399" y="224790"/>
                </a:lnTo>
                <a:lnTo>
                  <a:pt x="273596" y="218440"/>
                </a:lnTo>
                <a:lnTo>
                  <a:pt x="273596" y="210820"/>
                </a:lnTo>
                <a:lnTo>
                  <a:pt x="357835" y="210820"/>
                </a:lnTo>
                <a:lnTo>
                  <a:pt x="357835" y="167640"/>
                </a:lnTo>
                <a:lnTo>
                  <a:pt x="273596" y="167640"/>
                </a:lnTo>
                <a:lnTo>
                  <a:pt x="273596" y="161290"/>
                </a:lnTo>
                <a:lnTo>
                  <a:pt x="275399" y="153670"/>
                </a:lnTo>
                <a:lnTo>
                  <a:pt x="279349" y="147320"/>
                </a:lnTo>
                <a:lnTo>
                  <a:pt x="282956" y="140970"/>
                </a:lnTo>
                <a:lnTo>
                  <a:pt x="288353" y="135890"/>
                </a:lnTo>
                <a:lnTo>
                  <a:pt x="294474" y="132080"/>
                </a:lnTo>
                <a:lnTo>
                  <a:pt x="300951" y="128270"/>
                </a:lnTo>
                <a:lnTo>
                  <a:pt x="308152" y="125730"/>
                </a:lnTo>
                <a:lnTo>
                  <a:pt x="322910" y="125730"/>
                </a:lnTo>
                <a:lnTo>
                  <a:pt x="330479" y="128270"/>
                </a:lnTo>
                <a:lnTo>
                  <a:pt x="336600" y="132080"/>
                </a:lnTo>
                <a:lnTo>
                  <a:pt x="343077" y="135890"/>
                </a:lnTo>
                <a:lnTo>
                  <a:pt x="348475" y="140970"/>
                </a:lnTo>
                <a:lnTo>
                  <a:pt x="355676" y="153670"/>
                </a:lnTo>
                <a:lnTo>
                  <a:pt x="357835" y="161290"/>
                </a:lnTo>
                <a:lnTo>
                  <a:pt x="357835" y="95250"/>
                </a:lnTo>
                <a:lnTo>
                  <a:pt x="347853" y="90170"/>
                </a:lnTo>
                <a:lnTo>
                  <a:pt x="326694" y="85090"/>
                </a:lnTo>
                <a:lnTo>
                  <a:pt x="315709" y="83820"/>
                </a:lnTo>
                <a:lnTo>
                  <a:pt x="304673" y="85090"/>
                </a:lnTo>
                <a:lnTo>
                  <a:pt x="264350" y="101600"/>
                </a:lnTo>
                <a:lnTo>
                  <a:pt x="237845" y="135890"/>
                </a:lnTo>
                <a:lnTo>
                  <a:pt x="231470" y="167640"/>
                </a:lnTo>
                <a:lnTo>
                  <a:pt x="231470" y="210820"/>
                </a:lnTo>
                <a:lnTo>
                  <a:pt x="242633" y="252730"/>
                </a:lnTo>
                <a:lnTo>
                  <a:pt x="243713" y="254000"/>
                </a:lnTo>
                <a:lnTo>
                  <a:pt x="244436" y="255270"/>
                </a:lnTo>
                <a:lnTo>
                  <a:pt x="245516" y="256540"/>
                </a:lnTo>
                <a:lnTo>
                  <a:pt x="239102" y="259080"/>
                </a:lnTo>
                <a:lnTo>
                  <a:pt x="232867" y="261620"/>
                </a:lnTo>
                <a:lnTo>
                  <a:pt x="199072" y="283210"/>
                </a:lnTo>
                <a:lnTo>
                  <a:pt x="176352" y="317500"/>
                </a:lnTo>
                <a:lnTo>
                  <a:pt x="168109" y="358140"/>
                </a:lnTo>
                <a:lnTo>
                  <a:pt x="168109" y="378460"/>
                </a:lnTo>
                <a:lnTo>
                  <a:pt x="42113" y="378460"/>
                </a:lnTo>
                <a:lnTo>
                  <a:pt x="42113" y="105410"/>
                </a:lnTo>
                <a:lnTo>
                  <a:pt x="42646" y="96520"/>
                </a:lnTo>
                <a:lnTo>
                  <a:pt x="60604" y="60960"/>
                </a:lnTo>
                <a:lnTo>
                  <a:pt x="105117" y="41910"/>
                </a:lnTo>
                <a:lnTo>
                  <a:pt x="610552" y="41910"/>
                </a:lnTo>
                <a:lnTo>
                  <a:pt x="610552" y="0"/>
                </a:lnTo>
                <a:lnTo>
                  <a:pt x="105117" y="0"/>
                </a:lnTo>
                <a:lnTo>
                  <a:pt x="91376" y="1270"/>
                </a:lnTo>
                <a:lnTo>
                  <a:pt x="52552" y="13970"/>
                </a:lnTo>
                <a:lnTo>
                  <a:pt x="21564" y="40640"/>
                </a:lnTo>
                <a:lnTo>
                  <a:pt x="3505" y="77470"/>
                </a:lnTo>
                <a:lnTo>
                  <a:pt x="0" y="105410"/>
                </a:lnTo>
                <a:lnTo>
                  <a:pt x="0" y="863600"/>
                </a:lnTo>
                <a:lnTo>
                  <a:pt x="7886" y="902970"/>
                </a:lnTo>
                <a:lnTo>
                  <a:pt x="30594" y="937260"/>
                </a:lnTo>
                <a:lnTo>
                  <a:pt x="64858" y="960120"/>
                </a:lnTo>
                <a:lnTo>
                  <a:pt x="105117" y="969010"/>
                </a:lnTo>
                <a:lnTo>
                  <a:pt x="505079" y="969010"/>
                </a:lnTo>
                <a:lnTo>
                  <a:pt x="505079" y="1094740"/>
                </a:lnTo>
                <a:lnTo>
                  <a:pt x="378714" y="1094740"/>
                </a:lnTo>
                <a:lnTo>
                  <a:pt x="362508" y="1097280"/>
                </a:lnTo>
                <a:lnTo>
                  <a:pt x="328701" y="1120140"/>
                </a:lnTo>
                <a:lnTo>
                  <a:pt x="315709" y="1158240"/>
                </a:lnTo>
                <a:lnTo>
                  <a:pt x="315709" y="1245870"/>
                </a:lnTo>
                <a:lnTo>
                  <a:pt x="329399" y="1262380"/>
                </a:lnTo>
                <a:lnTo>
                  <a:pt x="933475" y="1262380"/>
                </a:lnTo>
                <a:lnTo>
                  <a:pt x="947153" y="1245870"/>
                </a:lnTo>
                <a:lnTo>
                  <a:pt x="947153" y="1220470"/>
                </a:lnTo>
                <a:lnTo>
                  <a:pt x="947153" y="1158240"/>
                </a:lnTo>
                <a:lnTo>
                  <a:pt x="946607" y="1149350"/>
                </a:lnTo>
                <a:lnTo>
                  <a:pt x="945032" y="1141730"/>
                </a:lnTo>
                <a:lnTo>
                  <a:pt x="943305" y="1136650"/>
                </a:lnTo>
                <a:lnTo>
                  <a:pt x="942441" y="1134110"/>
                </a:lnTo>
                <a:lnTo>
                  <a:pt x="915479" y="1103630"/>
                </a:lnTo>
                <a:lnTo>
                  <a:pt x="905040" y="1098816"/>
                </a:lnTo>
                <a:lnTo>
                  <a:pt x="905040" y="1154430"/>
                </a:lnTo>
                <a:lnTo>
                  <a:pt x="905040" y="1220470"/>
                </a:lnTo>
                <a:lnTo>
                  <a:pt x="357835" y="1220470"/>
                </a:lnTo>
                <a:lnTo>
                  <a:pt x="357835" y="1154430"/>
                </a:lnTo>
                <a:lnTo>
                  <a:pt x="358559" y="1150620"/>
                </a:lnTo>
                <a:lnTo>
                  <a:pt x="360718" y="1148080"/>
                </a:lnTo>
                <a:lnTo>
                  <a:pt x="362508" y="1144270"/>
                </a:lnTo>
                <a:lnTo>
                  <a:pt x="365036" y="1141730"/>
                </a:lnTo>
                <a:lnTo>
                  <a:pt x="371513" y="1137920"/>
                </a:lnTo>
                <a:lnTo>
                  <a:pt x="375119" y="1136650"/>
                </a:lnTo>
                <a:lnTo>
                  <a:pt x="887755" y="1136650"/>
                </a:lnTo>
                <a:lnTo>
                  <a:pt x="891349" y="1137920"/>
                </a:lnTo>
                <a:lnTo>
                  <a:pt x="897839" y="1141730"/>
                </a:lnTo>
                <a:lnTo>
                  <a:pt x="900353" y="1144270"/>
                </a:lnTo>
                <a:lnTo>
                  <a:pt x="902157" y="1148080"/>
                </a:lnTo>
                <a:lnTo>
                  <a:pt x="904316" y="1150620"/>
                </a:lnTo>
                <a:lnTo>
                  <a:pt x="905040" y="1154430"/>
                </a:lnTo>
                <a:lnTo>
                  <a:pt x="905040" y="1098816"/>
                </a:lnTo>
                <a:lnTo>
                  <a:pt x="900353" y="1097280"/>
                </a:lnTo>
                <a:lnTo>
                  <a:pt x="884148" y="1094740"/>
                </a:lnTo>
                <a:lnTo>
                  <a:pt x="757796" y="1094740"/>
                </a:lnTo>
                <a:lnTo>
                  <a:pt x="757796" y="969010"/>
                </a:lnTo>
                <a:lnTo>
                  <a:pt x="1157757" y="969010"/>
                </a:lnTo>
                <a:lnTo>
                  <a:pt x="1171473" y="967740"/>
                </a:lnTo>
                <a:lnTo>
                  <a:pt x="1210310" y="953770"/>
                </a:lnTo>
                <a:lnTo>
                  <a:pt x="1241285" y="927100"/>
                </a:lnTo>
                <a:lnTo>
                  <a:pt x="1242123" y="925830"/>
                </a:lnTo>
                <a:lnTo>
                  <a:pt x="1248829" y="915670"/>
                </a:lnTo>
                <a:lnTo>
                  <a:pt x="1254963" y="902970"/>
                </a:lnTo>
                <a:lnTo>
                  <a:pt x="1259357" y="890270"/>
                </a:lnTo>
                <a:lnTo>
                  <a:pt x="1261986" y="877570"/>
                </a:lnTo>
                <a:lnTo>
                  <a:pt x="1262875" y="863600"/>
                </a:lnTo>
                <a:lnTo>
                  <a:pt x="1262875" y="800100"/>
                </a:lnTo>
                <a:lnTo>
                  <a:pt x="1262875" y="758190"/>
                </a:lnTo>
                <a:lnTo>
                  <a:pt x="1262875" y="420370"/>
                </a:lnTo>
                <a:lnTo>
                  <a:pt x="1262875" y="378460"/>
                </a:lnTo>
                <a:lnTo>
                  <a:pt x="1262875" y="105410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7514417" y="9534969"/>
            <a:ext cx="354330" cy="579120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83820">
              <a:lnSpc>
                <a:spcPct val="100000"/>
              </a:lnSpc>
              <a:spcBef>
                <a:spcPts val="320"/>
              </a:spcBef>
            </a:pPr>
            <a:fld id="{81D60167-4931-47E6-BA6A-407CBD079E47}" type="slidenum">
              <a:rPr sz="3200" dirty="0">
                <a:solidFill>
                  <a:srgbClr val="FFFFFF"/>
                </a:solidFill>
                <a:latin typeface="Open Sans"/>
                <a:cs typeface="Open Sans"/>
              </a:rPr>
              <a:t>6</a:t>
            </a:fld>
            <a:endParaRPr sz="3200">
              <a:latin typeface="Open Sans"/>
              <a:cs typeface="Open Sans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pc="-10" dirty="0"/>
              <a:t>25/09/20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13394779" y="9715644"/>
            <a:ext cx="270319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z="1800" dirty="0">
                <a:solidFill>
                  <a:srgbClr val="F8FBFF"/>
                </a:solidFill>
                <a:latin typeface="Liberation Sans"/>
                <a:cs typeface="Liberation Sans"/>
              </a:rPr>
              <a:t>IIS </a:t>
            </a:r>
            <a:r>
              <a:rPr sz="1800" spc="-5" dirty="0">
                <a:solidFill>
                  <a:srgbClr val="F8FBFF"/>
                </a:solidFill>
                <a:latin typeface="Liberation Sans"/>
                <a:cs typeface="Liberation Sans"/>
              </a:rPr>
              <a:t>C. </a:t>
            </a:r>
            <a:r>
              <a:rPr sz="1800" spc="-10" dirty="0">
                <a:solidFill>
                  <a:srgbClr val="F8FBFF"/>
                </a:solidFill>
                <a:latin typeface="Liberation Sans"/>
                <a:cs typeface="Liberation Sans"/>
              </a:rPr>
              <a:t>PISACANE </a:t>
            </a:r>
            <a:r>
              <a:rPr sz="1800" dirty="0">
                <a:solidFill>
                  <a:srgbClr val="F8FBFF"/>
                </a:solidFill>
                <a:latin typeface="Liberation Sans"/>
                <a:cs typeface="Liberation Sans"/>
              </a:rPr>
              <a:t>-</a:t>
            </a:r>
            <a:r>
              <a:rPr sz="1800" spc="-30" dirty="0">
                <a:solidFill>
                  <a:srgbClr val="F8FBFF"/>
                </a:solidFill>
                <a:latin typeface="Liberation Sans"/>
                <a:cs typeface="Liberation Sans"/>
              </a:rPr>
              <a:t> </a:t>
            </a:r>
            <a:r>
              <a:rPr sz="1800" spc="-10" dirty="0">
                <a:solidFill>
                  <a:srgbClr val="F8FBFF"/>
                </a:solidFill>
                <a:latin typeface="Liberation Sans"/>
                <a:cs typeface="Liberation Sans"/>
              </a:rPr>
              <a:t>SAPRI</a:t>
            </a:r>
            <a:endParaRPr sz="1800">
              <a:latin typeface="Liberation Sans"/>
              <a:cs typeface="Liberation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9061" y="7129775"/>
            <a:ext cx="186690" cy="973455"/>
          </a:xfrm>
          <a:prstGeom prst="rect">
            <a:avLst/>
          </a:prstGeom>
        </p:spPr>
        <p:txBody>
          <a:bodyPr vert="horz" wrap="square" lIns="0" tIns="151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90"/>
              </a:spcBef>
            </a:pPr>
            <a:r>
              <a:rPr sz="2200" dirty="0">
                <a:solidFill>
                  <a:srgbClr val="263654"/>
                </a:solidFill>
                <a:latin typeface="OpenSymbol"/>
                <a:cs typeface="OpenSymbol"/>
              </a:rPr>
              <a:t>❖</a:t>
            </a:r>
            <a:endParaRPr sz="2200">
              <a:latin typeface="OpenSymbol"/>
              <a:cs typeface="OpenSymbol"/>
            </a:endParaRPr>
          </a:p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sz="2200" dirty="0">
                <a:solidFill>
                  <a:srgbClr val="263654"/>
                </a:solidFill>
                <a:latin typeface="OpenSymbol"/>
                <a:cs typeface="OpenSymbol"/>
              </a:rPr>
              <a:t>❖</a:t>
            </a:r>
            <a:endParaRPr sz="2200">
              <a:latin typeface="OpenSymbol"/>
              <a:cs typeface="OpenSymbo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3661" y="5721105"/>
            <a:ext cx="17484090" cy="2764155"/>
          </a:xfrm>
          <a:prstGeom prst="rect">
            <a:avLst/>
          </a:prstGeom>
        </p:spPr>
        <p:txBody>
          <a:bodyPr vert="horz" wrap="square" lIns="0" tIns="186690" rIns="0" bIns="0" rtlCol="0">
            <a:spAutoFit/>
          </a:bodyPr>
          <a:lstStyle/>
          <a:p>
            <a:pPr marL="728345" indent="-690880">
              <a:lnSpc>
                <a:spcPct val="100000"/>
              </a:lnSpc>
              <a:spcBef>
                <a:spcPts val="1470"/>
              </a:spcBef>
              <a:buFont typeface="OpenSymbol"/>
              <a:buChar char="❖"/>
              <a:tabLst>
                <a:tab pos="728345" algn="l"/>
                <a:tab pos="728980" algn="l"/>
                <a:tab pos="7108825" algn="l"/>
                <a:tab pos="7753984" algn="l"/>
              </a:tabLst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Nell’area del sito dedicata vi sono</a:t>
            </a:r>
            <a:r>
              <a:rPr sz="2200" b="1" spc="4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le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piantine	con	le indicazioni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di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accesso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le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aree di ingresso assegnate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ad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ogni</a:t>
            </a:r>
            <a:r>
              <a:rPr sz="2200" b="1" spc="-6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classe.</a:t>
            </a:r>
            <a:endParaRPr sz="2200">
              <a:latin typeface="Open Sans"/>
              <a:cs typeface="Open Sans"/>
            </a:endParaRPr>
          </a:p>
          <a:p>
            <a:pPr marL="728345" marR="358775" indent="-690880">
              <a:lnSpc>
                <a:spcPct val="103099"/>
              </a:lnSpc>
              <a:spcBef>
                <a:spcPts val="1290"/>
              </a:spcBef>
              <a:buFont typeface="OpenSymbol"/>
              <a:buChar char="❖"/>
              <a:tabLst>
                <a:tab pos="728345" algn="l"/>
                <a:tab pos="728980" algn="l"/>
                <a:tab pos="1556385" algn="l"/>
                <a:tab pos="2335530" algn="l"/>
              </a:tabLst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Sono	stati	individuati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ed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opportunamente segnalati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percorsi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 accesso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 uscita sia per gli studenti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docenti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che 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per il pubblico.</a:t>
            </a:r>
            <a:endParaRPr sz="2200">
              <a:latin typeface="Open Sans"/>
              <a:cs typeface="Open Sans"/>
            </a:endParaRPr>
          </a:p>
          <a:p>
            <a:pPr marL="728345">
              <a:lnSpc>
                <a:spcPct val="100000"/>
              </a:lnSpc>
              <a:spcBef>
                <a:spcPts val="1740"/>
              </a:spcBef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Gli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studenti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studentesse dovranno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utilizzare esclusivamente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l’ingresso</a:t>
            </a:r>
            <a:r>
              <a:rPr sz="2200" b="1" spc="3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assegnato.</a:t>
            </a:r>
            <a:endParaRPr sz="2200">
              <a:latin typeface="Open Sans"/>
              <a:cs typeface="Open Sans"/>
            </a:endParaRPr>
          </a:p>
          <a:p>
            <a:pPr marL="728345" marR="235585">
              <a:lnSpc>
                <a:spcPct val="103099"/>
              </a:lnSpc>
              <a:spcBef>
                <a:spcPts val="994"/>
              </a:spcBef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Nell’attesa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di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accedere in classe si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eviterà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ogni forma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di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assembramento; gli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studenti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dovranno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mantenere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un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metro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  distanza ed indossare la mascherina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fino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quando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raggiungeranno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il proprio</a:t>
            </a:r>
            <a:r>
              <a:rPr sz="2200" b="1" spc="6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banco.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9360005"/>
            <a:ext cx="18288000" cy="925194"/>
          </a:xfrm>
          <a:custGeom>
            <a:avLst/>
            <a:gdLst/>
            <a:ahLst/>
            <a:cxnLst/>
            <a:rect l="l" t="t" r="r" b="b"/>
            <a:pathLst>
              <a:path w="18288000" h="925195">
                <a:moveTo>
                  <a:pt x="0" y="924839"/>
                </a:moveTo>
                <a:lnTo>
                  <a:pt x="0" y="0"/>
                </a:lnTo>
                <a:lnTo>
                  <a:pt x="18287631" y="0"/>
                </a:lnTo>
                <a:lnTo>
                  <a:pt x="18287631" y="924839"/>
                </a:lnTo>
                <a:lnTo>
                  <a:pt x="0" y="924839"/>
                </a:lnTo>
                <a:close/>
              </a:path>
            </a:pathLst>
          </a:custGeom>
          <a:solidFill>
            <a:srgbClr val="4F92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30961" y="2689825"/>
            <a:ext cx="17458690" cy="2593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6515">
              <a:lnSpc>
                <a:spcPct val="100000"/>
              </a:lnSpc>
              <a:spcBef>
                <a:spcPts val="100"/>
              </a:spcBef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POTRANNO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ACCEDERE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SCUOLA COLORO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CHE:</a:t>
            </a:r>
            <a:endParaRPr sz="2200">
              <a:latin typeface="Open Sans"/>
              <a:cs typeface="Open Sans"/>
            </a:endParaRPr>
          </a:p>
          <a:p>
            <a:pPr marL="741045" indent="-690880">
              <a:lnSpc>
                <a:spcPct val="100000"/>
              </a:lnSpc>
              <a:spcBef>
                <a:spcPts val="1890"/>
              </a:spcBef>
              <a:buFont typeface="OpenSymbol"/>
              <a:buChar char="❖"/>
              <a:tabLst>
                <a:tab pos="741045" algn="l"/>
                <a:tab pos="741680" algn="l"/>
                <a:tab pos="3095625" algn="l"/>
              </a:tabLst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non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presentano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febbre (oltre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37.5°)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o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altri sintomi influenzali;</a:t>
            </a:r>
            <a:endParaRPr sz="2200">
              <a:latin typeface="Open Sans"/>
              <a:cs typeface="Open Sans"/>
            </a:endParaRPr>
          </a:p>
          <a:p>
            <a:pPr marL="741045" indent="-690880">
              <a:lnSpc>
                <a:spcPct val="100000"/>
              </a:lnSpc>
              <a:spcBef>
                <a:spcPts val="520"/>
              </a:spcBef>
              <a:buFont typeface="OpenSymbol"/>
              <a:buChar char="❖"/>
              <a:tabLst>
                <a:tab pos="741045" algn="l"/>
                <a:tab pos="741680" algn="l"/>
              </a:tabLst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non sono stati in quarantena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o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isolamento domiciliare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negli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ultimi 14</a:t>
            </a:r>
            <a:r>
              <a:rPr sz="2200" b="1" spc="2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giorni;</a:t>
            </a:r>
            <a:endParaRPr sz="2200">
              <a:latin typeface="Open Sans"/>
              <a:cs typeface="Open Sans"/>
            </a:endParaRPr>
          </a:p>
          <a:p>
            <a:pPr marL="741045" indent="-690880">
              <a:lnSpc>
                <a:spcPct val="100000"/>
              </a:lnSpc>
              <a:spcBef>
                <a:spcPts val="800"/>
              </a:spcBef>
              <a:buFont typeface="OpenSymbol"/>
              <a:buChar char="❖"/>
              <a:tabLst>
                <a:tab pos="741045" algn="l"/>
                <a:tab pos="741680" algn="l"/>
                <a:tab pos="2164715" algn="l"/>
              </a:tabLst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non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sono	stati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contatto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con persone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positive, per quanto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di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loro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conoscenza, negli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ultimi 14</a:t>
            </a:r>
            <a:r>
              <a:rPr sz="2200" b="1" spc="6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giorni.</a:t>
            </a:r>
            <a:endParaRPr sz="2200">
              <a:latin typeface="Open Sans"/>
              <a:cs typeface="Open Sans"/>
            </a:endParaRPr>
          </a:p>
          <a:p>
            <a:pPr marL="741045" marR="43180" indent="-690880">
              <a:lnSpc>
                <a:spcPct val="103000"/>
              </a:lnSpc>
              <a:spcBef>
                <a:spcPts val="1010"/>
              </a:spcBef>
              <a:buFont typeface="OpenSymbol"/>
              <a:buChar char="❖"/>
              <a:tabLst>
                <a:tab pos="741045" algn="l"/>
                <a:tab pos="741680" algn="l"/>
              </a:tabLst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Allo scopo di ridurre il rischio di assembramenti, nonché di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interferenza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nei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percorsi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ingresso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uscita, ciascun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gruppo 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accederà all’edificio scolastico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secondo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segnaletica.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85622" y="1004662"/>
            <a:ext cx="2499360" cy="788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10" dirty="0"/>
              <a:t>I</a:t>
            </a:r>
            <a:r>
              <a:rPr sz="5000" spc="-5" dirty="0"/>
              <a:t>n</a:t>
            </a:r>
            <a:r>
              <a:rPr sz="5000" dirty="0"/>
              <a:t>g</a:t>
            </a:r>
            <a:r>
              <a:rPr sz="5000" spc="-5" dirty="0"/>
              <a:t>res</a:t>
            </a:r>
            <a:r>
              <a:rPr sz="5000" spc="-10" dirty="0"/>
              <a:t>s</a:t>
            </a:r>
            <a:r>
              <a:rPr sz="5000" dirty="0"/>
              <a:t>i</a:t>
            </a:r>
            <a:endParaRPr sz="5000"/>
          </a:p>
        </p:txBody>
      </p:sp>
      <p:grpSp>
        <p:nvGrpSpPr>
          <p:cNvPr id="7" name="object 7"/>
          <p:cNvGrpSpPr/>
          <p:nvPr/>
        </p:nvGrpSpPr>
        <p:grpSpPr>
          <a:xfrm>
            <a:off x="597598" y="1789204"/>
            <a:ext cx="17412335" cy="8345170"/>
            <a:chOff x="597598" y="1789204"/>
            <a:chExt cx="17412335" cy="8345170"/>
          </a:xfrm>
        </p:grpSpPr>
        <p:sp>
          <p:nvSpPr>
            <p:cNvPr id="8" name="object 8"/>
            <p:cNvSpPr/>
            <p:nvPr/>
          </p:nvSpPr>
          <p:spPr>
            <a:xfrm>
              <a:off x="597598" y="1789204"/>
              <a:ext cx="2462530" cy="180340"/>
            </a:xfrm>
            <a:custGeom>
              <a:avLst/>
              <a:gdLst/>
              <a:ahLst/>
              <a:cxnLst/>
              <a:rect l="l" t="t" r="r" b="b"/>
              <a:pathLst>
                <a:path w="2462530" h="180339">
                  <a:moveTo>
                    <a:pt x="2462403" y="0"/>
                  </a:moveTo>
                  <a:lnTo>
                    <a:pt x="0" y="0"/>
                  </a:lnTo>
                  <a:lnTo>
                    <a:pt x="0" y="179997"/>
                  </a:lnTo>
                  <a:lnTo>
                    <a:pt x="2462403" y="179997"/>
                  </a:lnTo>
                  <a:lnTo>
                    <a:pt x="2462403" y="0"/>
                  </a:lnTo>
                  <a:close/>
                </a:path>
              </a:pathLst>
            </a:custGeom>
            <a:solidFill>
              <a:srgbClr val="4F92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7415358" y="9540002"/>
              <a:ext cx="576580" cy="576580"/>
            </a:xfrm>
            <a:custGeom>
              <a:avLst/>
              <a:gdLst/>
              <a:ahLst/>
              <a:cxnLst/>
              <a:rect l="l" t="t" r="r" b="b"/>
              <a:pathLst>
                <a:path w="576580" h="576579">
                  <a:moveTo>
                    <a:pt x="576364" y="287997"/>
                  </a:moveTo>
                  <a:lnTo>
                    <a:pt x="566553" y="362745"/>
                  </a:lnTo>
                  <a:lnTo>
                    <a:pt x="537844" y="432358"/>
                  </a:lnTo>
                  <a:lnTo>
                    <a:pt x="491850" y="491850"/>
                  </a:lnTo>
                  <a:lnTo>
                    <a:pt x="432358" y="537845"/>
                  </a:lnTo>
                  <a:lnTo>
                    <a:pt x="362745" y="566553"/>
                  </a:lnTo>
                  <a:lnTo>
                    <a:pt x="287997" y="576364"/>
                  </a:lnTo>
                  <a:lnTo>
                    <a:pt x="250415" y="573888"/>
                  </a:lnTo>
                  <a:lnTo>
                    <a:pt x="177944" y="554493"/>
                  </a:lnTo>
                  <a:lnTo>
                    <a:pt x="112740" y="516703"/>
                  </a:lnTo>
                  <a:lnTo>
                    <a:pt x="59660" y="463623"/>
                  </a:lnTo>
                  <a:lnTo>
                    <a:pt x="21870" y="398413"/>
                  </a:lnTo>
                  <a:lnTo>
                    <a:pt x="2475" y="325793"/>
                  </a:lnTo>
                  <a:lnTo>
                    <a:pt x="0" y="287997"/>
                  </a:lnTo>
                  <a:lnTo>
                    <a:pt x="2475" y="250415"/>
                  </a:lnTo>
                  <a:lnTo>
                    <a:pt x="21870" y="177944"/>
                  </a:lnTo>
                  <a:lnTo>
                    <a:pt x="59660" y="112740"/>
                  </a:lnTo>
                  <a:lnTo>
                    <a:pt x="112740" y="59660"/>
                  </a:lnTo>
                  <a:lnTo>
                    <a:pt x="177944" y="21870"/>
                  </a:lnTo>
                  <a:lnTo>
                    <a:pt x="250415" y="2475"/>
                  </a:lnTo>
                  <a:lnTo>
                    <a:pt x="287997" y="0"/>
                  </a:lnTo>
                  <a:lnTo>
                    <a:pt x="325793" y="2475"/>
                  </a:lnTo>
                  <a:lnTo>
                    <a:pt x="398413" y="21870"/>
                  </a:lnTo>
                  <a:lnTo>
                    <a:pt x="463623" y="59660"/>
                  </a:lnTo>
                  <a:lnTo>
                    <a:pt x="516703" y="112740"/>
                  </a:lnTo>
                  <a:lnTo>
                    <a:pt x="554493" y="177944"/>
                  </a:lnTo>
                  <a:lnTo>
                    <a:pt x="573888" y="250415"/>
                  </a:lnTo>
                  <a:lnTo>
                    <a:pt x="576364" y="287997"/>
                  </a:lnTo>
                  <a:close/>
                </a:path>
              </a:pathLst>
            </a:custGeom>
            <a:ln w="359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7514417" y="9534969"/>
            <a:ext cx="354330" cy="579120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83820">
              <a:lnSpc>
                <a:spcPct val="100000"/>
              </a:lnSpc>
              <a:spcBef>
                <a:spcPts val="320"/>
              </a:spcBef>
            </a:pPr>
            <a:fld id="{81D60167-4931-47E6-BA6A-407CBD079E47}" type="slidenum">
              <a:rPr sz="3200" dirty="0">
                <a:solidFill>
                  <a:srgbClr val="FFFFFF"/>
                </a:solidFill>
                <a:latin typeface="Open Sans"/>
                <a:cs typeface="Open Sans"/>
              </a:rPr>
              <a:t>7</a:t>
            </a:fld>
            <a:endParaRPr sz="3200">
              <a:latin typeface="Open Sans"/>
              <a:cs typeface="Open Sans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pc="-10" dirty="0"/>
              <a:t>25/09/20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3394779" y="9715644"/>
            <a:ext cx="270319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z="1800" dirty="0">
                <a:solidFill>
                  <a:srgbClr val="F8FBFF"/>
                </a:solidFill>
                <a:latin typeface="Liberation Sans"/>
                <a:cs typeface="Liberation Sans"/>
              </a:rPr>
              <a:t>IIS </a:t>
            </a:r>
            <a:r>
              <a:rPr sz="1800" spc="-5" dirty="0">
                <a:solidFill>
                  <a:srgbClr val="F8FBFF"/>
                </a:solidFill>
                <a:latin typeface="Liberation Sans"/>
                <a:cs typeface="Liberation Sans"/>
              </a:rPr>
              <a:t>C. </a:t>
            </a:r>
            <a:r>
              <a:rPr sz="1800" spc="-10" dirty="0">
                <a:solidFill>
                  <a:srgbClr val="F8FBFF"/>
                </a:solidFill>
                <a:latin typeface="Liberation Sans"/>
                <a:cs typeface="Liberation Sans"/>
              </a:rPr>
              <a:t>PISACANE </a:t>
            </a:r>
            <a:r>
              <a:rPr sz="1800" dirty="0">
                <a:solidFill>
                  <a:srgbClr val="F8FBFF"/>
                </a:solidFill>
                <a:latin typeface="Liberation Sans"/>
                <a:cs typeface="Liberation Sans"/>
              </a:rPr>
              <a:t>-</a:t>
            </a:r>
            <a:r>
              <a:rPr sz="1800" spc="-30" dirty="0">
                <a:solidFill>
                  <a:srgbClr val="F8FBFF"/>
                </a:solidFill>
                <a:latin typeface="Liberation Sans"/>
                <a:cs typeface="Liberation Sans"/>
              </a:rPr>
              <a:t> </a:t>
            </a:r>
            <a:r>
              <a:rPr sz="1800" spc="-10" dirty="0">
                <a:solidFill>
                  <a:srgbClr val="F8FBFF"/>
                </a:solidFill>
                <a:latin typeface="Liberation Sans"/>
                <a:cs typeface="Liberation Sans"/>
              </a:rPr>
              <a:t>SAPRI</a:t>
            </a:r>
            <a:endParaRPr sz="1800">
              <a:latin typeface="Liberation Sans"/>
              <a:cs typeface="Liberation San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3544" y="0"/>
            <a:ext cx="218757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solidFill>
                  <a:srgbClr val="4F9289"/>
                </a:solidFill>
              </a:rPr>
              <a:t>DIDATTICA</a:t>
            </a:r>
            <a:endParaRPr sz="3200"/>
          </a:p>
        </p:txBody>
      </p:sp>
      <p:sp>
        <p:nvSpPr>
          <p:cNvPr id="3" name="object 3"/>
          <p:cNvSpPr/>
          <p:nvPr/>
        </p:nvSpPr>
        <p:spPr>
          <a:xfrm>
            <a:off x="1214996" y="3800885"/>
            <a:ext cx="86042" cy="860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1058036" y="1007646"/>
            <a:ext cx="760095" cy="760095"/>
            <a:chOff x="1058036" y="1007646"/>
            <a:chExt cx="760095" cy="760095"/>
          </a:xfrm>
        </p:grpSpPr>
        <p:sp>
          <p:nvSpPr>
            <p:cNvPr id="5" name="object 5"/>
            <p:cNvSpPr/>
            <p:nvPr/>
          </p:nvSpPr>
          <p:spPr>
            <a:xfrm>
              <a:off x="1058036" y="1007646"/>
              <a:ext cx="760095" cy="760095"/>
            </a:xfrm>
            <a:custGeom>
              <a:avLst/>
              <a:gdLst/>
              <a:ahLst/>
              <a:cxnLst/>
              <a:rect l="l" t="t" r="r" b="b"/>
              <a:pathLst>
                <a:path w="760094" h="760094">
                  <a:moveTo>
                    <a:pt x="379806" y="0"/>
                  </a:moveTo>
                  <a:lnTo>
                    <a:pt x="332210" y="2963"/>
                  </a:lnTo>
                  <a:lnTo>
                    <a:pt x="286366" y="11613"/>
                  </a:lnTo>
                  <a:lnTo>
                    <a:pt x="242630" y="25594"/>
                  </a:lnTo>
                  <a:lnTo>
                    <a:pt x="201362" y="44546"/>
                  </a:lnTo>
                  <a:lnTo>
                    <a:pt x="162918" y="68112"/>
                  </a:lnTo>
                  <a:lnTo>
                    <a:pt x="127656" y="95934"/>
                  </a:lnTo>
                  <a:lnTo>
                    <a:pt x="95935" y="127654"/>
                  </a:lnTo>
                  <a:lnTo>
                    <a:pt x="68113" y="162915"/>
                  </a:lnTo>
                  <a:lnTo>
                    <a:pt x="44546" y="201357"/>
                  </a:lnTo>
                  <a:lnTo>
                    <a:pt x="25594" y="242624"/>
                  </a:lnTo>
                  <a:lnTo>
                    <a:pt x="11613" y="286358"/>
                  </a:lnTo>
                  <a:lnTo>
                    <a:pt x="2963" y="332200"/>
                  </a:lnTo>
                  <a:lnTo>
                    <a:pt x="0" y="379793"/>
                  </a:lnTo>
                  <a:lnTo>
                    <a:pt x="2963" y="427395"/>
                  </a:lnTo>
                  <a:lnTo>
                    <a:pt x="11613" y="473256"/>
                  </a:lnTo>
                  <a:lnTo>
                    <a:pt x="25594" y="517017"/>
                  </a:lnTo>
                  <a:lnTo>
                    <a:pt x="44546" y="558317"/>
                  </a:lnTo>
                  <a:lnTo>
                    <a:pt x="68113" y="596798"/>
                  </a:lnTo>
                  <a:lnTo>
                    <a:pt x="95935" y="632100"/>
                  </a:lnTo>
                  <a:lnTo>
                    <a:pt x="127656" y="663862"/>
                  </a:lnTo>
                  <a:lnTo>
                    <a:pt x="162918" y="691724"/>
                  </a:lnTo>
                  <a:lnTo>
                    <a:pt x="201362" y="715328"/>
                  </a:lnTo>
                  <a:lnTo>
                    <a:pt x="242630" y="734312"/>
                  </a:lnTo>
                  <a:lnTo>
                    <a:pt x="286366" y="748318"/>
                  </a:lnTo>
                  <a:lnTo>
                    <a:pt x="332210" y="756986"/>
                  </a:lnTo>
                  <a:lnTo>
                    <a:pt x="379806" y="759955"/>
                  </a:lnTo>
                  <a:lnTo>
                    <a:pt x="427477" y="756986"/>
                  </a:lnTo>
                  <a:lnTo>
                    <a:pt x="473386" y="748318"/>
                  </a:lnTo>
                  <a:lnTo>
                    <a:pt x="507920" y="737273"/>
                  </a:lnTo>
                  <a:lnTo>
                    <a:pt x="379806" y="737273"/>
                  </a:lnTo>
                  <a:lnTo>
                    <a:pt x="331411" y="734000"/>
                  </a:lnTo>
                  <a:lnTo>
                    <a:pt x="284975" y="724468"/>
                  </a:lnTo>
                  <a:lnTo>
                    <a:pt x="240927" y="709109"/>
                  </a:lnTo>
                  <a:lnTo>
                    <a:pt x="199695" y="688354"/>
                  </a:lnTo>
                  <a:lnTo>
                    <a:pt x="161709" y="662634"/>
                  </a:lnTo>
                  <a:lnTo>
                    <a:pt x="127396" y="632380"/>
                  </a:lnTo>
                  <a:lnTo>
                    <a:pt x="97187" y="598024"/>
                  </a:lnTo>
                  <a:lnTo>
                    <a:pt x="71508" y="559996"/>
                  </a:lnTo>
                  <a:lnTo>
                    <a:pt x="50790" y="518727"/>
                  </a:lnTo>
                  <a:lnTo>
                    <a:pt x="35460" y="474650"/>
                  </a:lnTo>
                  <a:lnTo>
                    <a:pt x="25948" y="428195"/>
                  </a:lnTo>
                  <a:lnTo>
                    <a:pt x="22682" y="379793"/>
                  </a:lnTo>
                  <a:lnTo>
                    <a:pt x="25948" y="331394"/>
                  </a:lnTo>
                  <a:lnTo>
                    <a:pt x="35460" y="284940"/>
                  </a:lnTo>
                  <a:lnTo>
                    <a:pt x="50790" y="240864"/>
                  </a:lnTo>
                  <a:lnTo>
                    <a:pt x="71508" y="199596"/>
                  </a:lnTo>
                  <a:lnTo>
                    <a:pt x="97187" y="161568"/>
                  </a:lnTo>
                  <a:lnTo>
                    <a:pt x="127396" y="127211"/>
                  </a:lnTo>
                  <a:lnTo>
                    <a:pt x="161709" y="96956"/>
                  </a:lnTo>
                  <a:lnTo>
                    <a:pt x="199695" y="71235"/>
                  </a:lnTo>
                  <a:lnTo>
                    <a:pt x="240927" y="50479"/>
                  </a:lnTo>
                  <a:lnTo>
                    <a:pt x="284975" y="35119"/>
                  </a:lnTo>
                  <a:lnTo>
                    <a:pt x="331411" y="25587"/>
                  </a:lnTo>
                  <a:lnTo>
                    <a:pt x="379806" y="22313"/>
                  </a:lnTo>
                  <a:lnTo>
                    <a:pt x="506900" y="22313"/>
                  </a:lnTo>
                  <a:lnTo>
                    <a:pt x="473386" y="11613"/>
                  </a:lnTo>
                  <a:lnTo>
                    <a:pt x="427477" y="2963"/>
                  </a:lnTo>
                  <a:lnTo>
                    <a:pt x="379806" y="0"/>
                  </a:lnTo>
                  <a:close/>
                </a:path>
                <a:path w="760094" h="760094">
                  <a:moveTo>
                    <a:pt x="506900" y="22313"/>
                  </a:moveTo>
                  <a:lnTo>
                    <a:pt x="379806" y="22313"/>
                  </a:lnTo>
                  <a:lnTo>
                    <a:pt x="428399" y="25594"/>
                  </a:lnTo>
                  <a:lnTo>
                    <a:pt x="474936" y="35119"/>
                  </a:lnTo>
                  <a:lnTo>
                    <a:pt x="519096" y="50479"/>
                  </a:lnTo>
                  <a:lnTo>
                    <a:pt x="560417" y="71235"/>
                  </a:lnTo>
                  <a:lnTo>
                    <a:pt x="598473" y="96956"/>
                  </a:lnTo>
                  <a:lnTo>
                    <a:pt x="632837" y="127211"/>
                  </a:lnTo>
                  <a:lnTo>
                    <a:pt x="663085" y="161568"/>
                  </a:lnTo>
                  <a:lnTo>
                    <a:pt x="688788" y="199596"/>
                  </a:lnTo>
                  <a:lnTo>
                    <a:pt x="709522" y="240864"/>
                  </a:lnTo>
                  <a:lnTo>
                    <a:pt x="724859" y="284940"/>
                  </a:lnTo>
                  <a:lnTo>
                    <a:pt x="734374" y="331394"/>
                  </a:lnTo>
                  <a:lnTo>
                    <a:pt x="737641" y="379793"/>
                  </a:lnTo>
                  <a:lnTo>
                    <a:pt x="734374" y="428195"/>
                  </a:lnTo>
                  <a:lnTo>
                    <a:pt x="724859" y="474650"/>
                  </a:lnTo>
                  <a:lnTo>
                    <a:pt x="709522" y="518727"/>
                  </a:lnTo>
                  <a:lnTo>
                    <a:pt x="688788" y="559996"/>
                  </a:lnTo>
                  <a:lnTo>
                    <a:pt x="663085" y="598024"/>
                  </a:lnTo>
                  <a:lnTo>
                    <a:pt x="632837" y="632380"/>
                  </a:lnTo>
                  <a:lnTo>
                    <a:pt x="598473" y="662634"/>
                  </a:lnTo>
                  <a:lnTo>
                    <a:pt x="560417" y="688354"/>
                  </a:lnTo>
                  <a:lnTo>
                    <a:pt x="519096" y="709109"/>
                  </a:lnTo>
                  <a:lnTo>
                    <a:pt x="474936" y="724468"/>
                  </a:lnTo>
                  <a:lnTo>
                    <a:pt x="428364" y="734000"/>
                  </a:lnTo>
                  <a:lnTo>
                    <a:pt x="379806" y="737273"/>
                  </a:lnTo>
                  <a:lnTo>
                    <a:pt x="507920" y="737273"/>
                  </a:lnTo>
                  <a:lnTo>
                    <a:pt x="558487" y="715328"/>
                  </a:lnTo>
                  <a:lnTo>
                    <a:pt x="596967" y="691724"/>
                  </a:lnTo>
                  <a:lnTo>
                    <a:pt x="632255" y="663862"/>
                  </a:lnTo>
                  <a:lnTo>
                    <a:pt x="663997" y="632100"/>
                  </a:lnTo>
                  <a:lnTo>
                    <a:pt x="691834" y="596798"/>
                  </a:lnTo>
                  <a:lnTo>
                    <a:pt x="715410" y="558317"/>
                  </a:lnTo>
                  <a:lnTo>
                    <a:pt x="734369" y="517017"/>
                  </a:lnTo>
                  <a:lnTo>
                    <a:pt x="748352" y="473256"/>
                  </a:lnTo>
                  <a:lnTo>
                    <a:pt x="757004" y="427395"/>
                  </a:lnTo>
                  <a:lnTo>
                    <a:pt x="759968" y="379793"/>
                  </a:lnTo>
                  <a:lnTo>
                    <a:pt x="757004" y="332200"/>
                  </a:lnTo>
                  <a:lnTo>
                    <a:pt x="748352" y="286358"/>
                  </a:lnTo>
                  <a:lnTo>
                    <a:pt x="734369" y="242624"/>
                  </a:lnTo>
                  <a:lnTo>
                    <a:pt x="715410" y="201357"/>
                  </a:lnTo>
                  <a:lnTo>
                    <a:pt x="691834" y="162915"/>
                  </a:lnTo>
                  <a:lnTo>
                    <a:pt x="663997" y="127654"/>
                  </a:lnTo>
                  <a:lnTo>
                    <a:pt x="632255" y="95934"/>
                  </a:lnTo>
                  <a:lnTo>
                    <a:pt x="596967" y="68112"/>
                  </a:lnTo>
                  <a:lnTo>
                    <a:pt x="558487" y="44546"/>
                  </a:lnTo>
                  <a:lnTo>
                    <a:pt x="517153" y="25587"/>
                  </a:lnTo>
                  <a:lnTo>
                    <a:pt x="506900" y="22313"/>
                  </a:lnTo>
                  <a:close/>
                </a:path>
              </a:pathLst>
            </a:custGeom>
            <a:solidFill>
              <a:srgbClr val="F8FB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375917" y="1292761"/>
              <a:ext cx="97205" cy="19620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6935037" y="2908798"/>
            <a:ext cx="86042" cy="8604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90917" y="740527"/>
            <a:ext cx="5134610" cy="3810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4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700">
              <a:latin typeface="Times New Roman"/>
              <a:cs typeface="Times New Roman"/>
            </a:endParaRPr>
          </a:p>
          <a:p>
            <a:pPr marL="252729">
              <a:lnSpc>
                <a:spcPct val="100000"/>
              </a:lnSpc>
            </a:pPr>
            <a:r>
              <a:rPr sz="3200" b="1" spc="-5" dirty="0">
                <a:solidFill>
                  <a:srgbClr val="F8FBFF"/>
                </a:solidFill>
                <a:latin typeface="Open Sans"/>
                <a:cs typeface="Open Sans"/>
              </a:rPr>
              <a:t>AMBIENTI</a:t>
            </a:r>
            <a:r>
              <a:rPr sz="3200" b="1" spc="-20" dirty="0">
                <a:solidFill>
                  <a:srgbClr val="F8FBFF"/>
                </a:solidFill>
                <a:latin typeface="Open Sans"/>
                <a:cs typeface="Open Sans"/>
              </a:rPr>
              <a:t> </a:t>
            </a:r>
            <a:r>
              <a:rPr sz="3200" b="1" spc="-5" dirty="0">
                <a:solidFill>
                  <a:srgbClr val="F8FBFF"/>
                </a:solidFill>
                <a:latin typeface="Open Sans"/>
                <a:cs typeface="Open Sans"/>
              </a:rPr>
              <a:t>FLESSIBILI</a:t>
            </a:r>
            <a:endParaRPr sz="3200">
              <a:latin typeface="Open Sans"/>
              <a:cs typeface="Open Sans"/>
            </a:endParaRPr>
          </a:p>
          <a:p>
            <a:pPr marL="662940" marR="1972945">
              <a:lnSpc>
                <a:spcPct val="115399"/>
              </a:lnSpc>
              <a:spcBef>
                <a:spcPts val="1650"/>
              </a:spcBef>
            </a:pPr>
            <a:r>
              <a:rPr sz="1900" spc="-5" dirty="0">
                <a:solidFill>
                  <a:srgbClr val="F8FBFF"/>
                </a:solidFill>
                <a:latin typeface="Liberation Sans"/>
                <a:cs typeface="Liberation Sans"/>
              </a:rPr>
              <a:t>spazi </a:t>
            </a:r>
            <a:r>
              <a:rPr sz="1900" dirty="0">
                <a:solidFill>
                  <a:srgbClr val="F8FBFF"/>
                </a:solidFill>
                <a:latin typeface="Liberation Sans"/>
                <a:cs typeface="Liberation Sans"/>
              </a:rPr>
              <a:t>di</a:t>
            </a:r>
            <a:r>
              <a:rPr sz="1900" spc="-75" dirty="0">
                <a:solidFill>
                  <a:srgbClr val="F8FBFF"/>
                </a:solidFill>
                <a:latin typeface="Liberation Sans"/>
                <a:cs typeface="Liberation Sans"/>
              </a:rPr>
              <a:t> </a:t>
            </a:r>
            <a:r>
              <a:rPr sz="1900" spc="-5" dirty="0">
                <a:solidFill>
                  <a:srgbClr val="F8FBFF"/>
                </a:solidFill>
                <a:latin typeface="Liberation Sans"/>
                <a:cs typeface="Liberation Sans"/>
              </a:rPr>
              <a:t>apprendimento  flessibili.</a:t>
            </a:r>
            <a:endParaRPr sz="1900">
              <a:latin typeface="Liberation Sans"/>
              <a:cs typeface="Liberation Sans"/>
            </a:endParaRPr>
          </a:p>
          <a:p>
            <a:pPr marL="662940">
              <a:lnSpc>
                <a:spcPct val="100000"/>
              </a:lnSpc>
              <a:spcBef>
                <a:spcPts val="1830"/>
              </a:spcBef>
            </a:pPr>
            <a:r>
              <a:rPr sz="1900" spc="-5" dirty="0">
                <a:solidFill>
                  <a:srgbClr val="F8FBFF"/>
                </a:solidFill>
                <a:latin typeface="Liberation Sans"/>
                <a:cs typeface="Liberation Sans"/>
              </a:rPr>
              <a:t>spazi</a:t>
            </a:r>
            <a:r>
              <a:rPr sz="1900" spc="-15" dirty="0">
                <a:solidFill>
                  <a:srgbClr val="F8FBFF"/>
                </a:solidFill>
                <a:latin typeface="Liberation Sans"/>
                <a:cs typeface="Liberation Sans"/>
              </a:rPr>
              <a:t> </a:t>
            </a:r>
            <a:r>
              <a:rPr sz="1900" spc="-5" dirty="0">
                <a:solidFill>
                  <a:srgbClr val="F8FBFF"/>
                </a:solidFill>
                <a:latin typeface="Liberation Sans"/>
                <a:cs typeface="Liberation Sans"/>
              </a:rPr>
              <a:t>multifunzionali.</a:t>
            </a:r>
            <a:endParaRPr sz="1900">
              <a:latin typeface="Liberation Sans"/>
              <a:cs typeface="Liberation San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935037" y="4026246"/>
            <a:ext cx="86042" cy="8604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6777723" y="1007646"/>
            <a:ext cx="760730" cy="760095"/>
            <a:chOff x="6777723" y="1007646"/>
            <a:chExt cx="760730" cy="760095"/>
          </a:xfrm>
        </p:grpSpPr>
        <p:sp>
          <p:nvSpPr>
            <p:cNvPr id="11" name="object 11"/>
            <p:cNvSpPr/>
            <p:nvPr/>
          </p:nvSpPr>
          <p:spPr>
            <a:xfrm>
              <a:off x="6777723" y="1007646"/>
              <a:ext cx="760730" cy="760095"/>
            </a:xfrm>
            <a:custGeom>
              <a:avLst/>
              <a:gdLst/>
              <a:ahLst/>
              <a:cxnLst/>
              <a:rect l="l" t="t" r="r" b="b"/>
              <a:pathLst>
                <a:path w="760729" h="760094">
                  <a:moveTo>
                    <a:pt x="380517" y="0"/>
                  </a:moveTo>
                  <a:lnTo>
                    <a:pt x="332909" y="2963"/>
                  </a:lnTo>
                  <a:lnTo>
                    <a:pt x="287032" y="11613"/>
                  </a:lnTo>
                  <a:lnTo>
                    <a:pt x="243245" y="25594"/>
                  </a:lnTo>
                  <a:lnTo>
                    <a:pt x="201912" y="44546"/>
                  </a:lnTo>
                  <a:lnTo>
                    <a:pt x="163394" y="68112"/>
                  </a:lnTo>
                  <a:lnTo>
                    <a:pt x="128053" y="95934"/>
                  </a:lnTo>
                  <a:lnTo>
                    <a:pt x="96250" y="127654"/>
                  </a:lnTo>
                  <a:lnTo>
                    <a:pt x="68347" y="162915"/>
                  </a:lnTo>
                  <a:lnTo>
                    <a:pt x="44707" y="201357"/>
                  </a:lnTo>
                  <a:lnTo>
                    <a:pt x="25690" y="242624"/>
                  </a:lnTo>
                  <a:lnTo>
                    <a:pt x="11659" y="286358"/>
                  </a:lnTo>
                  <a:lnTo>
                    <a:pt x="2975" y="332200"/>
                  </a:lnTo>
                  <a:lnTo>
                    <a:pt x="0" y="379793"/>
                  </a:lnTo>
                  <a:lnTo>
                    <a:pt x="2975" y="427395"/>
                  </a:lnTo>
                  <a:lnTo>
                    <a:pt x="11659" y="473256"/>
                  </a:lnTo>
                  <a:lnTo>
                    <a:pt x="25690" y="517017"/>
                  </a:lnTo>
                  <a:lnTo>
                    <a:pt x="44707" y="558317"/>
                  </a:lnTo>
                  <a:lnTo>
                    <a:pt x="68347" y="596798"/>
                  </a:lnTo>
                  <a:lnTo>
                    <a:pt x="96250" y="632100"/>
                  </a:lnTo>
                  <a:lnTo>
                    <a:pt x="128053" y="663862"/>
                  </a:lnTo>
                  <a:lnTo>
                    <a:pt x="163394" y="691724"/>
                  </a:lnTo>
                  <a:lnTo>
                    <a:pt x="201912" y="715328"/>
                  </a:lnTo>
                  <a:lnTo>
                    <a:pt x="243245" y="734312"/>
                  </a:lnTo>
                  <a:lnTo>
                    <a:pt x="287032" y="748318"/>
                  </a:lnTo>
                  <a:lnTo>
                    <a:pt x="332909" y="756986"/>
                  </a:lnTo>
                  <a:lnTo>
                    <a:pt x="380517" y="759955"/>
                  </a:lnTo>
                  <a:lnTo>
                    <a:pt x="428112" y="756986"/>
                  </a:lnTo>
                  <a:lnTo>
                    <a:pt x="473956" y="748318"/>
                  </a:lnTo>
                  <a:lnTo>
                    <a:pt x="508447" y="737273"/>
                  </a:lnTo>
                  <a:lnTo>
                    <a:pt x="380517" y="737273"/>
                  </a:lnTo>
                  <a:lnTo>
                    <a:pt x="332033" y="734000"/>
                  </a:lnTo>
                  <a:lnTo>
                    <a:pt x="285510" y="724468"/>
                  </a:lnTo>
                  <a:lnTo>
                    <a:pt x="241377" y="709109"/>
                  </a:lnTo>
                  <a:lnTo>
                    <a:pt x="200064" y="688354"/>
                  </a:lnTo>
                  <a:lnTo>
                    <a:pt x="162001" y="662634"/>
                  </a:lnTo>
                  <a:lnTo>
                    <a:pt x="127619" y="632380"/>
                  </a:lnTo>
                  <a:lnTo>
                    <a:pt x="97346" y="598024"/>
                  </a:lnTo>
                  <a:lnTo>
                    <a:pt x="71613" y="559996"/>
                  </a:lnTo>
                  <a:lnTo>
                    <a:pt x="50851" y="518727"/>
                  </a:lnTo>
                  <a:lnTo>
                    <a:pt x="35488" y="474650"/>
                  </a:lnTo>
                  <a:lnTo>
                    <a:pt x="25955" y="428195"/>
                  </a:lnTo>
                  <a:lnTo>
                    <a:pt x="22682" y="379793"/>
                  </a:lnTo>
                  <a:lnTo>
                    <a:pt x="25955" y="331394"/>
                  </a:lnTo>
                  <a:lnTo>
                    <a:pt x="35488" y="284940"/>
                  </a:lnTo>
                  <a:lnTo>
                    <a:pt x="50851" y="240864"/>
                  </a:lnTo>
                  <a:lnTo>
                    <a:pt x="71613" y="199596"/>
                  </a:lnTo>
                  <a:lnTo>
                    <a:pt x="97346" y="161568"/>
                  </a:lnTo>
                  <a:lnTo>
                    <a:pt x="127619" y="127211"/>
                  </a:lnTo>
                  <a:lnTo>
                    <a:pt x="162001" y="96956"/>
                  </a:lnTo>
                  <a:lnTo>
                    <a:pt x="200064" y="71235"/>
                  </a:lnTo>
                  <a:lnTo>
                    <a:pt x="241377" y="50479"/>
                  </a:lnTo>
                  <a:lnTo>
                    <a:pt x="285510" y="35119"/>
                  </a:lnTo>
                  <a:lnTo>
                    <a:pt x="332033" y="25587"/>
                  </a:lnTo>
                  <a:lnTo>
                    <a:pt x="380517" y="22313"/>
                  </a:lnTo>
                  <a:lnTo>
                    <a:pt x="507429" y="22313"/>
                  </a:lnTo>
                  <a:lnTo>
                    <a:pt x="473956" y="11613"/>
                  </a:lnTo>
                  <a:lnTo>
                    <a:pt x="428112" y="2963"/>
                  </a:lnTo>
                  <a:lnTo>
                    <a:pt x="380517" y="0"/>
                  </a:lnTo>
                  <a:close/>
                </a:path>
                <a:path w="760729" h="760094">
                  <a:moveTo>
                    <a:pt x="507429" y="22313"/>
                  </a:moveTo>
                  <a:lnTo>
                    <a:pt x="380517" y="22313"/>
                  </a:lnTo>
                  <a:lnTo>
                    <a:pt x="428944" y="25594"/>
                  </a:lnTo>
                  <a:lnTo>
                    <a:pt x="475343" y="35119"/>
                  </a:lnTo>
                  <a:lnTo>
                    <a:pt x="519390" y="50479"/>
                  </a:lnTo>
                  <a:lnTo>
                    <a:pt x="560622" y="71235"/>
                  </a:lnTo>
                  <a:lnTo>
                    <a:pt x="598608" y="96956"/>
                  </a:lnTo>
                  <a:lnTo>
                    <a:pt x="632921" y="127211"/>
                  </a:lnTo>
                  <a:lnTo>
                    <a:pt x="663132" y="161568"/>
                  </a:lnTo>
                  <a:lnTo>
                    <a:pt x="688812" y="199596"/>
                  </a:lnTo>
                  <a:lnTo>
                    <a:pt x="709531" y="240864"/>
                  </a:lnTo>
                  <a:lnTo>
                    <a:pt x="724862" y="284940"/>
                  </a:lnTo>
                  <a:lnTo>
                    <a:pt x="734375" y="331394"/>
                  </a:lnTo>
                  <a:lnTo>
                    <a:pt x="737641" y="379793"/>
                  </a:lnTo>
                  <a:lnTo>
                    <a:pt x="734375" y="428195"/>
                  </a:lnTo>
                  <a:lnTo>
                    <a:pt x="724862" y="474650"/>
                  </a:lnTo>
                  <a:lnTo>
                    <a:pt x="709531" y="518727"/>
                  </a:lnTo>
                  <a:lnTo>
                    <a:pt x="688812" y="559996"/>
                  </a:lnTo>
                  <a:lnTo>
                    <a:pt x="663132" y="598024"/>
                  </a:lnTo>
                  <a:lnTo>
                    <a:pt x="632921" y="632380"/>
                  </a:lnTo>
                  <a:lnTo>
                    <a:pt x="598608" y="662634"/>
                  </a:lnTo>
                  <a:lnTo>
                    <a:pt x="560622" y="688354"/>
                  </a:lnTo>
                  <a:lnTo>
                    <a:pt x="519390" y="709109"/>
                  </a:lnTo>
                  <a:lnTo>
                    <a:pt x="475343" y="724468"/>
                  </a:lnTo>
                  <a:lnTo>
                    <a:pt x="428909" y="734000"/>
                  </a:lnTo>
                  <a:lnTo>
                    <a:pt x="380517" y="737273"/>
                  </a:lnTo>
                  <a:lnTo>
                    <a:pt x="508447" y="737273"/>
                  </a:lnTo>
                  <a:lnTo>
                    <a:pt x="558958" y="715328"/>
                  </a:lnTo>
                  <a:lnTo>
                    <a:pt x="597401" y="691724"/>
                  </a:lnTo>
                  <a:lnTo>
                    <a:pt x="632661" y="663862"/>
                  </a:lnTo>
                  <a:lnTo>
                    <a:pt x="664380" y="632100"/>
                  </a:lnTo>
                  <a:lnTo>
                    <a:pt x="692201" y="596798"/>
                  </a:lnTo>
                  <a:lnTo>
                    <a:pt x="715766" y="558317"/>
                  </a:lnTo>
                  <a:lnTo>
                    <a:pt x="734718" y="517017"/>
                  </a:lnTo>
                  <a:lnTo>
                    <a:pt x="748697" y="473256"/>
                  </a:lnTo>
                  <a:lnTo>
                    <a:pt x="757348" y="427395"/>
                  </a:lnTo>
                  <a:lnTo>
                    <a:pt x="760310" y="379793"/>
                  </a:lnTo>
                  <a:lnTo>
                    <a:pt x="757348" y="332200"/>
                  </a:lnTo>
                  <a:lnTo>
                    <a:pt x="748697" y="286358"/>
                  </a:lnTo>
                  <a:lnTo>
                    <a:pt x="734718" y="242624"/>
                  </a:lnTo>
                  <a:lnTo>
                    <a:pt x="715766" y="201357"/>
                  </a:lnTo>
                  <a:lnTo>
                    <a:pt x="692201" y="162915"/>
                  </a:lnTo>
                  <a:lnTo>
                    <a:pt x="664380" y="127654"/>
                  </a:lnTo>
                  <a:lnTo>
                    <a:pt x="632661" y="95934"/>
                  </a:lnTo>
                  <a:lnTo>
                    <a:pt x="597401" y="68112"/>
                  </a:lnTo>
                  <a:lnTo>
                    <a:pt x="558958" y="44546"/>
                  </a:lnTo>
                  <a:lnTo>
                    <a:pt x="517669" y="25587"/>
                  </a:lnTo>
                  <a:lnTo>
                    <a:pt x="507429" y="22313"/>
                  </a:lnTo>
                  <a:close/>
                </a:path>
              </a:pathLst>
            </a:custGeom>
            <a:solidFill>
              <a:srgbClr val="F8FB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089838" y="1290247"/>
              <a:ext cx="137515" cy="198716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12627000" y="2970724"/>
            <a:ext cx="86042" cy="8604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6474599" y="740527"/>
            <a:ext cx="5134610" cy="3810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4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700">
              <a:latin typeface="Times New Roman"/>
              <a:cs typeface="Times New Roman"/>
            </a:endParaRPr>
          </a:p>
          <a:p>
            <a:pPr marL="288925">
              <a:lnSpc>
                <a:spcPct val="100000"/>
              </a:lnSpc>
            </a:pPr>
            <a:r>
              <a:rPr sz="3200" b="1" spc="-5" dirty="0">
                <a:solidFill>
                  <a:srgbClr val="F8FBFF"/>
                </a:solidFill>
                <a:latin typeface="Open Sans"/>
                <a:cs typeface="Open Sans"/>
              </a:rPr>
              <a:t>CLASSI</a:t>
            </a:r>
            <a:endParaRPr sz="3200">
              <a:latin typeface="Open Sans"/>
              <a:cs typeface="Open Sans"/>
            </a:endParaRPr>
          </a:p>
          <a:p>
            <a:pPr marL="699135" marR="1881505">
              <a:lnSpc>
                <a:spcPct val="115100"/>
              </a:lnSpc>
              <a:spcBef>
                <a:spcPts val="1660"/>
              </a:spcBef>
            </a:pPr>
            <a:r>
              <a:rPr sz="1900" spc="-5" dirty="0">
                <a:solidFill>
                  <a:srgbClr val="F8FBFF"/>
                </a:solidFill>
                <a:latin typeface="Liberation Sans"/>
                <a:cs typeface="Liberation Sans"/>
              </a:rPr>
              <a:t>classi presenti  contemporaneamente</a:t>
            </a:r>
            <a:r>
              <a:rPr sz="1900" spc="-60" dirty="0">
                <a:solidFill>
                  <a:srgbClr val="F8FBFF"/>
                </a:solidFill>
                <a:latin typeface="Liberation Sans"/>
                <a:cs typeface="Liberation Sans"/>
              </a:rPr>
              <a:t> </a:t>
            </a:r>
            <a:r>
              <a:rPr sz="1900" dirty="0">
                <a:solidFill>
                  <a:srgbClr val="F8FBFF"/>
                </a:solidFill>
                <a:latin typeface="Liberation Sans"/>
                <a:cs typeface="Liberation Sans"/>
              </a:rPr>
              <a:t>a  </a:t>
            </a:r>
            <a:r>
              <a:rPr sz="1900" spc="-5" dirty="0">
                <a:solidFill>
                  <a:srgbClr val="F8FBFF"/>
                </a:solidFill>
                <a:latin typeface="Liberation Sans"/>
                <a:cs typeface="Liberation Sans"/>
              </a:rPr>
              <a:t>scuola </a:t>
            </a:r>
            <a:r>
              <a:rPr sz="1900" dirty="0">
                <a:solidFill>
                  <a:srgbClr val="F8FBFF"/>
                </a:solidFill>
                <a:latin typeface="Liberation Sans"/>
                <a:cs typeface="Liberation Sans"/>
              </a:rPr>
              <a:t>o </a:t>
            </a:r>
            <a:r>
              <a:rPr sz="1900" spc="-5" dirty="0">
                <a:solidFill>
                  <a:srgbClr val="F8FBFF"/>
                </a:solidFill>
                <a:latin typeface="Liberation Sans"/>
                <a:cs typeface="Liberation Sans"/>
              </a:rPr>
              <a:t>in</a:t>
            </a:r>
            <a:r>
              <a:rPr sz="1900" spc="-25" dirty="0">
                <a:solidFill>
                  <a:srgbClr val="F8FBFF"/>
                </a:solidFill>
                <a:latin typeface="Liberation Sans"/>
                <a:cs typeface="Liberation Sans"/>
              </a:rPr>
              <a:t> </a:t>
            </a:r>
            <a:r>
              <a:rPr sz="1900" spc="-5" dirty="0">
                <a:solidFill>
                  <a:srgbClr val="F8FBFF"/>
                </a:solidFill>
                <a:latin typeface="Liberation Sans"/>
                <a:cs typeface="Liberation Sans"/>
              </a:rPr>
              <a:t>DDI.</a:t>
            </a:r>
            <a:endParaRPr sz="1900">
              <a:latin typeface="Liberation Sans"/>
              <a:cs typeface="Liberation Sans"/>
            </a:endParaRPr>
          </a:p>
          <a:p>
            <a:pPr marL="699135">
              <a:lnSpc>
                <a:spcPct val="100000"/>
              </a:lnSpc>
              <a:spcBef>
                <a:spcPts val="1270"/>
              </a:spcBef>
            </a:pPr>
            <a:r>
              <a:rPr sz="1900" spc="-5" dirty="0">
                <a:solidFill>
                  <a:srgbClr val="F8FBFF"/>
                </a:solidFill>
                <a:latin typeface="Liberation Sans"/>
                <a:cs typeface="Liberation Sans"/>
              </a:rPr>
              <a:t>bagni</a:t>
            </a:r>
            <a:r>
              <a:rPr sz="1900" spc="-10" dirty="0">
                <a:solidFill>
                  <a:srgbClr val="F8FBFF"/>
                </a:solidFill>
                <a:latin typeface="Liberation Sans"/>
                <a:cs typeface="Liberation Sans"/>
              </a:rPr>
              <a:t> </a:t>
            </a:r>
            <a:r>
              <a:rPr sz="1900" spc="-5" dirty="0">
                <a:solidFill>
                  <a:srgbClr val="F8FBFF"/>
                </a:solidFill>
                <a:latin typeface="Liberation Sans"/>
                <a:cs typeface="Liberation Sans"/>
              </a:rPr>
              <a:t>dedicati.</a:t>
            </a:r>
            <a:endParaRPr sz="1900">
              <a:latin typeface="Liberation Sans"/>
              <a:cs typeface="Liberation Sans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2627000" y="3385442"/>
            <a:ext cx="86042" cy="8604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2627000" y="3790801"/>
            <a:ext cx="86042" cy="8604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7" name="object 17"/>
          <p:cNvGrpSpPr/>
          <p:nvPr/>
        </p:nvGrpSpPr>
        <p:grpSpPr>
          <a:xfrm>
            <a:off x="12470041" y="1073166"/>
            <a:ext cx="760095" cy="760095"/>
            <a:chOff x="12470041" y="1073166"/>
            <a:chExt cx="760095" cy="760095"/>
          </a:xfrm>
        </p:grpSpPr>
        <p:sp>
          <p:nvSpPr>
            <p:cNvPr id="18" name="object 18"/>
            <p:cNvSpPr/>
            <p:nvPr/>
          </p:nvSpPr>
          <p:spPr>
            <a:xfrm>
              <a:off x="12470041" y="1073166"/>
              <a:ext cx="760095" cy="760095"/>
            </a:xfrm>
            <a:custGeom>
              <a:avLst/>
              <a:gdLst/>
              <a:ahLst/>
              <a:cxnLst/>
              <a:rect l="l" t="t" r="r" b="b"/>
              <a:pathLst>
                <a:path w="760094" h="760094">
                  <a:moveTo>
                    <a:pt x="379793" y="0"/>
                  </a:moveTo>
                  <a:lnTo>
                    <a:pt x="332200" y="2963"/>
                  </a:lnTo>
                  <a:lnTo>
                    <a:pt x="286358" y="11613"/>
                  </a:lnTo>
                  <a:lnTo>
                    <a:pt x="242624" y="25594"/>
                  </a:lnTo>
                  <a:lnTo>
                    <a:pt x="201357" y="44546"/>
                  </a:lnTo>
                  <a:lnTo>
                    <a:pt x="162915" y="68112"/>
                  </a:lnTo>
                  <a:lnTo>
                    <a:pt x="127654" y="95934"/>
                  </a:lnTo>
                  <a:lnTo>
                    <a:pt x="95934" y="127654"/>
                  </a:lnTo>
                  <a:lnTo>
                    <a:pt x="68112" y="162915"/>
                  </a:lnTo>
                  <a:lnTo>
                    <a:pt x="44546" y="201357"/>
                  </a:lnTo>
                  <a:lnTo>
                    <a:pt x="25594" y="242624"/>
                  </a:lnTo>
                  <a:lnTo>
                    <a:pt x="11613" y="286358"/>
                  </a:lnTo>
                  <a:lnTo>
                    <a:pt x="2963" y="332200"/>
                  </a:lnTo>
                  <a:lnTo>
                    <a:pt x="0" y="379793"/>
                  </a:lnTo>
                  <a:lnTo>
                    <a:pt x="2963" y="427395"/>
                  </a:lnTo>
                  <a:lnTo>
                    <a:pt x="11613" y="473256"/>
                  </a:lnTo>
                  <a:lnTo>
                    <a:pt x="25594" y="517017"/>
                  </a:lnTo>
                  <a:lnTo>
                    <a:pt x="44546" y="558317"/>
                  </a:lnTo>
                  <a:lnTo>
                    <a:pt x="68112" y="596798"/>
                  </a:lnTo>
                  <a:lnTo>
                    <a:pt x="95934" y="632100"/>
                  </a:lnTo>
                  <a:lnTo>
                    <a:pt x="127654" y="663862"/>
                  </a:lnTo>
                  <a:lnTo>
                    <a:pt x="162915" y="691724"/>
                  </a:lnTo>
                  <a:lnTo>
                    <a:pt x="201357" y="715328"/>
                  </a:lnTo>
                  <a:lnTo>
                    <a:pt x="242624" y="734312"/>
                  </a:lnTo>
                  <a:lnTo>
                    <a:pt x="286358" y="748318"/>
                  </a:lnTo>
                  <a:lnTo>
                    <a:pt x="332200" y="756986"/>
                  </a:lnTo>
                  <a:lnTo>
                    <a:pt x="379793" y="759955"/>
                  </a:lnTo>
                  <a:lnTo>
                    <a:pt x="427464" y="756986"/>
                  </a:lnTo>
                  <a:lnTo>
                    <a:pt x="473373" y="748318"/>
                  </a:lnTo>
                  <a:lnTo>
                    <a:pt x="507907" y="737273"/>
                  </a:lnTo>
                  <a:lnTo>
                    <a:pt x="379793" y="737273"/>
                  </a:lnTo>
                  <a:lnTo>
                    <a:pt x="331401" y="734000"/>
                  </a:lnTo>
                  <a:lnTo>
                    <a:pt x="284968" y="724468"/>
                  </a:lnTo>
                  <a:lnTo>
                    <a:pt x="240921" y="709109"/>
                  </a:lnTo>
                  <a:lnTo>
                    <a:pt x="199691" y="688354"/>
                  </a:lnTo>
                  <a:lnTo>
                    <a:pt x="161706" y="662634"/>
                  </a:lnTo>
                  <a:lnTo>
                    <a:pt x="127395" y="632380"/>
                  </a:lnTo>
                  <a:lnTo>
                    <a:pt x="97186" y="598024"/>
                  </a:lnTo>
                  <a:lnTo>
                    <a:pt x="71508" y="559996"/>
                  </a:lnTo>
                  <a:lnTo>
                    <a:pt x="50789" y="518727"/>
                  </a:lnTo>
                  <a:lnTo>
                    <a:pt x="35460" y="474650"/>
                  </a:lnTo>
                  <a:lnTo>
                    <a:pt x="25948" y="428195"/>
                  </a:lnTo>
                  <a:lnTo>
                    <a:pt x="22682" y="379793"/>
                  </a:lnTo>
                  <a:lnTo>
                    <a:pt x="25948" y="331401"/>
                  </a:lnTo>
                  <a:lnTo>
                    <a:pt x="35460" y="284968"/>
                  </a:lnTo>
                  <a:lnTo>
                    <a:pt x="50789" y="240921"/>
                  </a:lnTo>
                  <a:lnTo>
                    <a:pt x="71508" y="199691"/>
                  </a:lnTo>
                  <a:lnTo>
                    <a:pt x="97186" y="161706"/>
                  </a:lnTo>
                  <a:lnTo>
                    <a:pt x="127395" y="127395"/>
                  </a:lnTo>
                  <a:lnTo>
                    <a:pt x="161706" y="97186"/>
                  </a:lnTo>
                  <a:lnTo>
                    <a:pt x="199691" y="71508"/>
                  </a:lnTo>
                  <a:lnTo>
                    <a:pt x="240921" y="50789"/>
                  </a:lnTo>
                  <a:lnTo>
                    <a:pt x="284968" y="35460"/>
                  </a:lnTo>
                  <a:lnTo>
                    <a:pt x="331401" y="25948"/>
                  </a:lnTo>
                  <a:lnTo>
                    <a:pt x="379793" y="22682"/>
                  </a:lnTo>
                  <a:lnTo>
                    <a:pt x="508041" y="22682"/>
                  </a:lnTo>
                  <a:lnTo>
                    <a:pt x="473373" y="11613"/>
                  </a:lnTo>
                  <a:lnTo>
                    <a:pt x="427464" y="2963"/>
                  </a:lnTo>
                  <a:lnTo>
                    <a:pt x="379793" y="0"/>
                  </a:lnTo>
                  <a:close/>
                </a:path>
                <a:path w="760094" h="760094">
                  <a:moveTo>
                    <a:pt x="508041" y="22682"/>
                  </a:moveTo>
                  <a:lnTo>
                    <a:pt x="379793" y="22682"/>
                  </a:lnTo>
                  <a:lnTo>
                    <a:pt x="428354" y="25948"/>
                  </a:lnTo>
                  <a:lnTo>
                    <a:pt x="474929" y="35460"/>
                  </a:lnTo>
                  <a:lnTo>
                    <a:pt x="519090" y="50789"/>
                  </a:lnTo>
                  <a:lnTo>
                    <a:pt x="560413" y="71508"/>
                  </a:lnTo>
                  <a:lnTo>
                    <a:pt x="598470" y="97186"/>
                  </a:lnTo>
                  <a:lnTo>
                    <a:pt x="632836" y="127395"/>
                  </a:lnTo>
                  <a:lnTo>
                    <a:pt x="663084" y="161706"/>
                  </a:lnTo>
                  <a:lnTo>
                    <a:pt x="688788" y="199691"/>
                  </a:lnTo>
                  <a:lnTo>
                    <a:pt x="709522" y="240921"/>
                  </a:lnTo>
                  <a:lnTo>
                    <a:pt x="724859" y="284968"/>
                  </a:lnTo>
                  <a:lnTo>
                    <a:pt x="734374" y="331401"/>
                  </a:lnTo>
                  <a:lnTo>
                    <a:pt x="737641" y="379793"/>
                  </a:lnTo>
                  <a:lnTo>
                    <a:pt x="734374" y="428195"/>
                  </a:lnTo>
                  <a:lnTo>
                    <a:pt x="724859" y="474650"/>
                  </a:lnTo>
                  <a:lnTo>
                    <a:pt x="709522" y="518727"/>
                  </a:lnTo>
                  <a:lnTo>
                    <a:pt x="688788" y="559996"/>
                  </a:lnTo>
                  <a:lnTo>
                    <a:pt x="663084" y="598024"/>
                  </a:lnTo>
                  <a:lnTo>
                    <a:pt x="632836" y="632380"/>
                  </a:lnTo>
                  <a:lnTo>
                    <a:pt x="598470" y="662634"/>
                  </a:lnTo>
                  <a:lnTo>
                    <a:pt x="560413" y="688354"/>
                  </a:lnTo>
                  <a:lnTo>
                    <a:pt x="519090" y="709109"/>
                  </a:lnTo>
                  <a:lnTo>
                    <a:pt x="474929" y="724468"/>
                  </a:lnTo>
                  <a:lnTo>
                    <a:pt x="428354" y="734000"/>
                  </a:lnTo>
                  <a:lnTo>
                    <a:pt x="379793" y="737273"/>
                  </a:lnTo>
                  <a:lnTo>
                    <a:pt x="507907" y="737273"/>
                  </a:lnTo>
                  <a:lnTo>
                    <a:pt x="558475" y="715328"/>
                  </a:lnTo>
                  <a:lnTo>
                    <a:pt x="596954" y="691724"/>
                  </a:lnTo>
                  <a:lnTo>
                    <a:pt x="632243" y="663862"/>
                  </a:lnTo>
                  <a:lnTo>
                    <a:pt x="663984" y="632100"/>
                  </a:lnTo>
                  <a:lnTo>
                    <a:pt x="691821" y="596798"/>
                  </a:lnTo>
                  <a:lnTo>
                    <a:pt x="715398" y="558317"/>
                  </a:lnTo>
                  <a:lnTo>
                    <a:pt x="734356" y="517017"/>
                  </a:lnTo>
                  <a:lnTo>
                    <a:pt x="748340" y="473256"/>
                  </a:lnTo>
                  <a:lnTo>
                    <a:pt x="756992" y="427395"/>
                  </a:lnTo>
                  <a:lnTo>
                    <a:pt x="759955" y="379793"/>
                  </a:lnTo>
                  <a:lnTo>
                    <a:pt x="756992" y="332200"/>
                  </a:lnTo>
                  <a:lnTo>
                    <a:pt x="748340" y="286358"/>
                  </a:lnTo>
                  <a:lnTo>
                    <a:pt x="734356" y="242624"/>
                  </a:lnTo>
                  <a:lnTo>
                    <a:pt x="715398" y="201357"/>
                  </a:lnTo>
                  <a:lnTo>
                    <a:pt x="691821" y="162915"/>
                  </a:lnTo>
                  <a:lnTo>
                    <a:pt x="663984" y="127654"/>
                  </a:lnTo>
                  <a:lnTo>
                    <a:pt x="632243" y="95934"/>
                  </a:lnTo>
                  <a:lnTo>
                    <a:pt x="596954" y="68112"/>
                  </a:lnTo>
                  <a:lnTo>
                    <a:pt x="558475" y="44546"/>
                  </a:lnTo>
                  <a:lnTo>
                    <a:pt x="517162" y="25594"/>
                  </a:lnTo>
                  <a:lnTo>
                    <a:pt x="508041" y="22682"/>
                  </a:lnTo>
                  <a:close/>
                </a:path>
              </a:pathLst>
            </a:custGeom>
            <a:solidFill>
              <a:srgbClr val="F8FB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2781800" y="1356122"/>
              <a:ext cx="136080" cy="201244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/>
          <p:nvPr/>
        </p:nvSpPr>
        <p:spPr>
          <a:xfrm>
            <a:off x="1175042" y="7270207"/>
            <a:ext cx="86042" cy="8602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2202921" y="766448"/>
            <a:ext cx="5134610" cy="3810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4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4950">
              <a:latin typeface="Times New Roman"/>
              <a:cs typeface="Times New Roman"/>
            </a:endParaRPr>
          </a:p>
          <a:p>
            <a:pPr marL="252729">
              <a:lnSpc>
                <a:spcPct val="100000"/>
              </a:lnSpc>
              <a:spcBef>
                <a:spcPts val="5"/>
              </a:spcBef>
            </a:pPr>
            <a:r>
              <a:rPr sz="3200" b="1" spc="-5" dirty="0">
                <a:solidFill>
                  <a:srgbClr val="F8FBFF"/>
                </a:solidFill>
                <a:latin typeface="Open Sans"/>
                <a:cs typeface="Open Sans"/>
              </a:rPr>
              <a:t>INGRESSI </a:t>
            </a:r>
            <a:r>
              <a:rPr sz="3200" b="1" dirty="0">
                <a:solidFill>
                  <a:srgbClr val="F8FBFF"/>
                </a:solidFill>
                <a:latin typeface="Open Sans"/>
                <a:cs typeface="Open Sans"/>
              </a:rPr>
              <a:t>E</a:t>
            </a:r>
            <a:r>
              <a:rPr sz="3200" b="1" spc="-20" dirty="0">
                <a:solidFill>
                  <a:srgbClr val="F8FBFF"/>
                </a:solidFill>
                <a:latin typeface="Open Sans"/>
                <a:cs typeface="Open Sans"/>
              </a:rPr>
              <a:t> </a:t>
            </a:r>
            <a:r>
              <a:rPr sz="3200" b="1" spc="-5" dirty="0">
                <a:solidFill>
                  <a:srgbClr val="F8FBFF"/>
                </a:solidFill>
                <a:latin typeface="Open Sans"/>
                <a:cs typeface="Open Sans"/>
              </a:rPr>
              <a:t>USCITE</a:t>
            </a:r>
            <a:endParaRPr sz="3200">
              <a:latin typeface="Open Sans"/>
              <a:cs typeface="Open Sans"/>
            </a:endParaRPr>
          </a:p>
          <a:p>
            <a:pPr marL="662940" marR="394335">
              <a:lnSpc>
                <a:spcPct val="143400"/>
              </a:lnSpc>
              <a:spcBef>
                <a:spcPts val="1020"/>
              </a:spcBef>
            </a:pPr>
            <a:r>
              <a:rPr sz="1900" spc="-5" dirty="0">
                <a:solidFill>
                  <a:srgbClr val="F8FBFF"/>
                </a:solidFill>
                <a:latin typeface="Liberation Sans"/>
                <a:cs typeface="Liberation Sans"/>
              </a:rPr>
              <a:t>ingressi </a:t>
            </a:r>
            <a:r>
              <a:rPr sz="1900" dirty="0">
                <a:solidFill>
                  <a:srgbClr val="F8FBFF"/>
                </a:solidFill>
                <a:latin typeface="Liberation Sans"/>
                <a:cs typeface="Liberation Sans"/>
              </a:rPr>
              <a:t>e </a:t>
            </a:r>
            <a:r>
              <a:rPr sz="1900" spc="-5" dirty="0">
                <a:solidFill>
                  <a:srgbClr val="F8FBFF"/>
                </a:solidFill>
                <a:latin typeface="Liberation Sans"/>
                <a:cs typeface="Liberation Sans"/>
              </a:rPr>
              <a:t>uscite come </a:t>
            </a:r>
            <a:r>
              <a:rPr sz="1900" dirty="0">
                <a:solidFill>
                  <a:srgbClr val="F8FBFF"/>
                </a:solidFill>
                <a:latin typeface="Liberation Sans"/>
                <a:cs typeface="Liberation Sans"/>
              </a:rPr>
              <a:t>da </a:t>
            </a:r>
            <a:r>
              <a:rPr sz="1900" spc="-5" dirty="0">
                <a:solidFill>
                  <a:srgbClr val="F8FBFF"/>
                </a:solidFill>
                <a:latin typeface="Liberation Sans"/>
                <a:cs typeface="Liberation Sans"/>
              </a:rPr>
              <a:t>segnaletica.  orari</a:t>
            </a:r>
            <a:r>
              <a:rPr sz="1900" spc="-10" dirty="0">
                <a:solidFill>
                  <a:srgbClr val="F8FBFF"/>
                </a:solidFill>
                <a:latin typeface="Liberation Sans"/>
                <a:cs typeface="Liberation Sans"/>
              </a:rPr>
              <a:t> </a:t>
            </a:r>
            <a:r>
              <a:rPr sz="1900" spc="-5" dirty="0">
                <a:solidFill>
                  <a:srgbClr val="F8FBFF"/>
                </a:solidFill>
                <a:latin typeface="Liberation Sans"/>
                <a:cs typeface="Liberation Sans"/>
              </a:rPr>
              <a:t>scaglionati.</a:t>
            </a:r>
            <a:endParaRPr sz="1900">
              <a:latin typeface="Liberation Sans"/>
              <a:cs typeface="Liberation Sans"/>
            </a:endParaRPr>
          </a:p>
          <a:p>
            <a:pPr marL="662940" marR="1291590">
              <a:lnSpc>
                <a:spcPct val="114900"/>
              </a:lnSpc>
              <a:spcBef>
                <a:spcPts val="570"/>
              </a:spcBef>
            </a:pPr>
            <a:r>
              <a:rPr sz="1900" spc="-5" dirty="0">
                <a:solidFill>
                  <a:srgbClr val="F8FBFF"/>
                </a:solidFill>
                <a:latin typeface="Liberation Sans"/>
                <a:cs typeface="Liberation Sans"/>
              </a:rPr>
              <a:t>percorsi interni identificati con  precisione.</a:t>
            </a:r>
            <a:endParaRPr sz="1900">
              <a:latin typeface="Liberation Sans"/>
              <a:cs typeface="Liberation Sans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175042" y="7936919"/>
            <a:ext cx="86042" cy="8604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175042" y="8270281"/>
            <a:ext cx="86042" cy="8604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4" name="object 24"/>
          <p:cNvGrpSpPr/>
          <p:nvPr/>
        </p:nvGrpSpPr>
        <p:grpSpPr>
          <a:xfrm>
            <a:off x="1017714" y="5429164"/>
            <a:ext cx="760730" cy="760095"/>
            <a:chOff x="1017714" y="5429164"/>
            <a:chExt cx="760730" cy="760095"/>
          </a:xfrm>
        </p:grpSpPr>
        <p:sp>
          <p:nvSpPr>
            <p:cNvPr id="25" name="object 25"/>
            <p:cNvSpPr/>
            <p:nvPr/>
          </p:nvSpPr>
          <p:spPr>
            <a:xfrm>
              <a:off x="1017714" y="5429164"/>
              <a:ext cx="760730" cy="760095"/>
            </a:xfrm>
            <a:custGeom>
              <a:avLst/>
              <a:gdLst/>
              <a:ahLst/>
              <a:cxnLst/>
              <a:rect l="l" t="t" r="r" b="b"/>
              <a:pathLst>
                <a:path w="760730" h="760095">
                  <a:moveTo>
                    <a:pt x="380530" y="0"/>
                  </a:moveTo>
                  <a:lnTo>
                    <a:pt x="332922" y="2963"/>
                  </a:lnTo>
                  <a:lnTo>
                    <a:pt x="287043" y="11613"/>
                  </a:lnTo>
                  <a:lnTo>
                    <a:pt x="243256" y="25594"/>
                  </a:lnTo>
                  <a:lnTo>
                    <a:pt x="201922" y="44546"/>
                  </a:lnTo>
                  <a:lnTo>
                    <a:pt x="163403" y="68112"/>
                  </a:lnTo>
                  <a:lnTo>
                    <a:pt x="128060" y="95934"/>
                  </a:lnTo>
                  <a:lnTo>
                    <a:pt x="96256" y="127654"/>
                  </a:lnTo>
                  <a:lnTo>
                    <a:pt x="68352" y="162915"/>
                  </a:lnTo>
                  <a:lnTo>
                    <a:pt x="44710" y="201357"/>
                  </a:lnTo>
                  <a:lnTo>
                    <a:pt x="25692" y="242624"/>
                  </a:lnTo>
                  <a:lnTo>
                    <a:pt x="11659" y="286358"/>
                  </a:lnTo>
                  <a:lnTo>
                    <a:pt x="2975" y="332200"/>
                  </a:lnTo>
                  <a:lnTo>
                    <a:pt x="0" y="379793"/>
                  </a:lnTo>
                  <a:lnTo>
                    <a:pt x="2975" y="427395"/>
                  </a:lnTo>
                  <a:lnTo>
                    <a:pt x="11659" y="473256"/>
                  </a:lnTo>
                  <a:lnTo>
                    <a:pt x="25692" y="517017"/>
                  </a:lnTo>
                  <a:lnTo>
                    <a:pt x="44710" y="558317"/>
                  </a:lnTo>
                  <a:lnTo>
                    <a:pt x="68352" y="596798"/>
                  </a:lnTo>
                  <a:lnTo>
                    <a:pt x="96256" y="632100"/>
                  </a:lnTo>
                  <a:lnTo>
                    <a:pt x="128060" y="663862"/>
                  </a:lnTo>
                  <a:lnTo>
                    <a:pt x="163403" y="691724"/>
                  </a:lnTo>
                  <a:lnTo>
                    <a:pt x="201922" y="715328"/>
                  </a:lnTo>
                  <a:lnTo>
                    <a:pt x="243256" y="734312"/>
                  </a:lnTo>
                  <a:lnTo>
                    <a:pt x="287043" y="748318"/>
                  </a:lnTo>
                  <a:lnTo>
                    <a:pt x="332922" y="756986"/>
                  </a:lnTo>
                  <a:lnTo>
                    <a:pt x="380530" y="759955"/>
                  </a:lnTo>
                  <a:lnTo>
                    <a:pt x="428122" y="756986"/>
                  </a:lnTo>
                  <a:lnTo>
                    <a:pt x="473965" y="748318"/>
                  </a:lnTo>
                  <a:lnTo>
                    <a:pt x="508455" y="737273"/>
                  </a:lnTo>
                  <a:lnTo>
                    <a:pt x="380530" y="737273"/>
                  </a:lnTo>
                  <a:lnTo>
                    <a:pt x="332046" y="734000"/>
                  </a:lnTo>
                  <a:lnTo>
                    <a:pt x="285522" y="724468"/>
                  </a:lnTo>
                  <a:lnTo>
                    <a:pt x="241388" y="709109"/>
                  </a:lnTo>
                  <a:lnTo>
                    <a:pt x="200073" y="688354"/>
                  </a:lnTo>
                  <a:lnTo>
                    <a:pt x="162009" y="662634"/>
                  </a:lnTo>
                  <a:lnTo>
                    <a:pt x="127625" y="632380"/>
                  </a:lnTo>
                  <a:lnTo>
                    <a:pt x="97351" y="598024"/>
                  </a:lnTo>
                  <a:lnTo>
                    <a:pt x="71617" y="559996"/>
                  </a:lnTo>
                  <a:lnTo>
                    <a:pt x="50853" y="518727"/>
                  </a:lnTo>
                  <a:lnTo>
                    <a:pt x="35489" y="474650"/>
                  </a:lnTo>
                  <a:lnTo>
                    <a:pt x="25955" y="428195"/>
                  </a:lnTo>
                  <a:lnTo>
                    <a:pt x="22682" y="379793"/>
                  </a:lnTo>
                  <a:lnTo>
                    <a:pt x="25955" y="331401"/>
                  </a:lnTo>
                  <a:lnTo>
                    <a:pt x="35489" y="284968"/>
                  </a:lnTo>
                  <a:lnTo>
                    <a:pt x="50853" y="240921"/>
                  </a:lnTo>
                  <a:lnTo>
                    <a:pt x="71617" y="199691"/>
                  </a:lnTo>
                  <a:lnTo>
                    <a:pt x="97351" y="161706"/>
                  </a:lnTo>
                  <a:lnTo>
                    <a:pt x="127625" y="127395"/>
                  </a:lnTo>
                  <a:lnTo>
                    <a:pt x="162009" y="97186"/>
                  </a:lnTo>
                  <a:lnTo>
                    <a:pt x="200073" y="71508"/>
                  </a:lnTo>
                  <a:lnTo>
                    <a:pt x="241388" y="50789"/>
                  </a:lnTo>
                  <a:lnTo>
                    <a:pt x="285522" y="35460"/>
                  </a:lnTo>
                  <a:lnTo>
                    <a:pt x="332046" y="25948"/>
                  </a:lnTo>
                  <a:lnTo>
                    <a:pt x="380530" y="22682"/>
                  </a:lnTo>
                  <a:lnTo>
                    <a:pt x="508589" y="22682"/>
                  </a:lnTo>
                  <a:lnTo>
                    <a:pt x="473965" y="11613"/>
                  </a:lnTo>
                  <a:lnTo>
                    <a:pt x="428122" y="2963"/>
                  </a:lnTo>
                  <a:lnTo>
                    <a:pt x="380530" y="0"/>
                  </a:lnTo>
                  <a:close/>
                </a:path>
                <a:path w="760730" h="760095">
                  <a:moveTo>
                    <a:pt x="508589" y="22682"/>
                  </a:moveTo>
                  <a:lnTo>
                    <a:pt x="380530" y="22682"/>
                  </a:lnTo>
                  <a:lnTo>
                    <a:pt x="428922" y="25948"/>
                  </a:lnTo>
                  <a:lnTo>
                    <a:pt x="475355" y="35460"/>
                  </a:lnTo>
                  <a:lnTo>
                    <a:pt x="519401" y="50789"/>
                  </a:lnTo>
                  <a:lnTo>
                    <a:pt x="560631" y="71508"/>
                  </a:lnTo>
                  <a:lnTo>
                    <a:pt x="598616" y="97186"/>
                  </a:lnTo>
                  <a:lnTo>
                    <a:pt x="632928" y="127395"/>
                  </a:lnTo>
                  <a:lnTo>
                    <a:pt x="663137" y="161706"/>
                  </a:lnTo>
                  <a:lnTo>
                    <a:pt x="688815" y="199691"/>
                  </a:lnTo>
                  <a:lnTo>
                    <a:pt x="709533" y="240921"/>
                  </a:lnTo>
                  <a:lnTo>
                    <a:pt x="724863" y="284968"/>
                  </a:lnTo>
                  <a:lnTo>
                    <a:pt x="734375" y="331401"/>
                  </a:lnTo>
                  <a:lnTo>
                    <a:pt x="737641" y="379793"/>
                  </a:lnTo>
                  <a:lnTo>
                    <a:pt x="734375" y="428195"/>
                  </a:lnTo>
                  <a:lnTo>
                    <a:pt x="724863" y="474650"/>
                  </a:lnTo>
                  <a:lnTo>
                    <a:pt x="709533" y="518727"/>
                  </a:lnTo>
                  <a:lnTo>
                    <a:pt x="688815" y="559996"/>
                  </a:lnTo>
                  <a:lnTo>
                    <a:pt x="663137" y="598024"/>
                  </a:lnTo>
                  <a:lnTo>
                    <a:pt x="632928" y="632380"/>
                  </a:lnTo>
                  <a:lnTo>
                    <a:pt x="598616" y="662634"/>
                  </a:lnTo>
                  <a:lnTo>
                    <a:pt x="560631" y="688354"/>
                  </a:lnTo>
                  <a:lnTo>
                    <a:pt x="519401" y="709109"/>
                  </a:lnTo>
                  <a:lnTo>
                    <a:pt x="475355" y="724468"/>
                  </a:lnTo>
                  <a:lnTo>
                    <a:pt x="428922" y="734000"/>
                  </a:lnTo>
                  <a:lnTo>
                    <a:pt x="380530" y="737273"/>
                  </a:lnTo>
                  <a:lnTo>
                    <a:pt x="508455" y="737273"/>
                  </a:lnTo>
                  <a:lnTo>
                    <a:pt x="558965" y="715328"/>
                  </a:lnTo>
                  <a:lnTo>
                    <a:pt x="597408" y="691724"/>
                  </a:lnTo>
                  <a:lnTo>
                    <a:pt x="632668" y="663862"/>
                  </a:lnTo>
                  <a:lnTo>
                    <a:pt x="664389" y="632100"/>
                  </a:lnTo>
                  <a:lnTo>
                    <a:pt x="692211" y="596798"/>
                  </a:lnTo>
                  <a:lnTo>
                    <a:pt x="715777" y="558317"/>
                  </a:lnTo>
                  <a:lnTo>
                    <a:pt x="734729" y="517017"/>
                  </a:lnTo>
                  <a:lnTo>
                    <a:pt x="748709" y="473256"/>
                  </a:lnTo>
                  <a:lnTo>
                    <a:pt x="757360" y="427395"/>
                  </a:lnTo>
                  <a:lnTo>
                    <a:pt x="760323" y="379793"/>
                  </a:lnTo>
                  <a:lnTo>
                    <a:pt x="757360" y="332200"/>
                  </a:lnTo>
                  <a:lnTo>
                    <a:pt x="748709" y="286358"/>
                  </a:lnTo>
                  <a:lnTo>
                    <a:pt x="734729" y="242624"/>
                  </a:lnTo>
                  <a:lnTo>
                    <a:pt x="715777" y="201357"/>
                  </a:lnTo>
                  <a:lnTo>
                    <a:pt x="692211" y="162915"/>
                  </a:lnTo>
                  <a:lnTo>
                    <a:pt x="664389" y="127654"/>
                  </a:lnTo>
                  <a:lnTo>
                    <a:pt x="632668" y="95934"/>
                  </a:lnTo>
                  <a:lnTo>
                    <a:pt x="597408" y="68112"/>
                  </a:lnTo>
                  <a:lnTo>
                    <a:pt x="558965" y="44546"/>
                  </a:lnTo>
                  <a:lnTo>
                    <a:pt x="517698" y="25594"/>
                  </a:lnTo>
                  <a:lnTo>
                    <a:pt x="508589" y="22682"/>
                  </a:lnTo>
                  <a:close/>
                </a:path>
              </a:pathLst>
            </a:custGeom>
            <a:solidFill>
              <a:srgbClr val="F8FB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324444" y="5714648"/>
              <a:ext cx="147599" cy="195834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750595" y="5194443"/>
            <a:ext cx="5134610" cy="3810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3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4950">
              <a:latin typeface="Times New Roman"/>
              <a:cs typeface="Times New Roman"/>
            </a:endParaRPr>
          </a:p>
          <a:p>
            <a:pPr marL="252729">
              <a:lnSpc>
                <a:spcPct val="100000"/>
              </a:lnSpc>
            </a:pPr>
            <a:r>
              <a:rPr sz="2800" b="1" spc="-5" dirty="0">
                <a:solidFill>
                  <a:srgbClr val="F8FBFF"/>
                </a:solidFill>
                <a:latin typeface="Open Sans"/>
                <a:cs typeface="Open Sans"/>
              </a:rPr>
              <a:t>LABORATORI </a:t>
            </a:r>
            <a:r>
              <a:rPr sz="2800" b="1" dirty="0">
                <a:solidFill>
                  <a:srgbClr val="F8FBFF"/>
                </a:solidFill>
                <a:latin typeface="Open Sans"/>
                <a:cs typeface="Open Sans"/>
              </a:rPr>
              <a:t>E</a:t>
            </a:r>
            <a:r>
              <a:rPr sz="2800" b="1" spc="-20" dirty="0">
                <a:solidFill>
                  <a:srgbClr val="F8FBFF"/>
                </a:solidFill>
                <a:latin typeface="Open Sans"/>
                <a:cs typeface="Open Sans"/>
              </a:rPr>
              <a:t> </a:t>
            </a:r>
            <a:r>
              <a:rPr sz="2800" b="1" spc="-5" dirty="0">
                <a:solidFill>
                  <a:srgbClr val="F8FBFF"/>
                </a:solidFill>
                <a:latin typeface="Open Sans"/>
                <a:cs typeface="Open Sans"/>
              </a:rPr>
              <a:t>TABLET</a:t>
            </a:r>
            <a:endParaRPr sz="2800">
              <a:latin typeface="Open Sans"/>
              <a:cs typeface="Open Sans"/>
            </a:endParaRPr>
          </a:p>
          <a:p>
            <a:pPr marL="662305" marR="1812925">
              <a:lnSpc>
                <a:spcPct val="115199"/>
              </a:lnSpc>
              <a:spcBef>
                <a:spcPts val="1705"/>
              </a:spcBef>
            </a:pPr>
            <a:r>
              <a:rPr sz="1900" spc="-5" dirty="0">
                <a:solidFill>
                  <a:srgbClr val="F8FBFF"/>
                </a:solidFill>
                <a:latin typeface="Liberation Sans"/>
                <a:cs typeface="Liberation Sans"/>
              </a:rPr>
              <a:t>utilizzo dei laboratori</a:t>
            </a:r>
            <a:r>
              <a:rPr sz="1900" spc="-60" dirty="0">
                <a:solidFill>
                  <a:srgbClr val="F8FBFF"/>
                </a:solidFill>
                <a:latin typeface="Liberation Sans"/>
                <a:cs typeface="Liberation Sans"/>
              </a:rPr>
              <a:t> </a:t>
            </a:r>
            <a:r>
              <a:rPr sz="1900" dirty="0">
                <a:solidFill>
                  <a:srgbClr val="F8FBFF"/>
                </a:solidFill>
                <a:latin typeface="Liberation Sans"/>
                <a:cs typeface="Liberation Sans"/>
              </a:rPr>
              <a:t>con  </a:t>
            </a:r>
            <a:r>
              <a:rPr sz="1900" spc="-5" dirty="0">
                <a:solidFill>
                  <a:srgbClr val="F8FBFF"/>
                </a:solidFill>
                <a:latin typeface="Liberation Sans"/>
                <a:cs typeface="Liberation Sans"/>
              </a:rPr>
              <a:t>assistenza </a:t>
            </a:r>
            <a:r>
              <a:rPr sz="1900" dirty="0">
                <a:solidFill>
                  <a:srgbClr val="F8FBFF"/>
                </a:solidFill>
                <a:latin typeface="Liberation Sans"/>
                <a:cs typeface="Liberation Sans"/>
              </a:rPr>
              <a:t>dei </a:t>
            </a:r>
            <a:r>
              <a:rPr sz="1900" spc="-5" dirty="0">
                <a:solidFill>
                  <a:srgbClr val="F8FBFF"/>
                </a:solidFill>
                <a:latin typeface="Liberation Sans"/>
                <a:cs typeface="Liberation Sans"/>
              </a:rPr>
              <a:t>tecnici.  utilizzo del</a:t>
            </a:r>
            <a:r>
              <a:rPr sz="1900" spc="-15" dirty="0">
                <a:solidFill>
                  <a:srgbClr val="F8FBFF"/>
                </a:solidFill>
                <a:latin typeface="Liberation Sans"/>
                <a:cs typeface="Liberation Sans"/>
              </a:rPr>
              <a:t> </a:t>
            </a:r>
            <a:r>
              <a:rPr sz="1900" spc="-5" dirty="0">
                <a:solidFill>
                  <a:srgbClr val="F8FBFF"/>
                </a:solidFill>
                <a:latin typeface="Liberation Sans"/>
                <a:cs typeface="Liberation Sans"/>
              </a:rPr>
              <a:t>tablet.</a:t>
            </a:r>
            <a:endParaRPr sz="1900">
              <a:latin typeface="Liberation Sans"/>
              <a:cs typeface="Liberation Sans"/>
            </a:endParaRPr>
          </a:p>
          <a:p>
            <a:pPr marL="662305">
              <a:lnSpc>
                <a:spcPct val="100000"/>
              </a:lnSpc>
              <a:spcBef>
                <a:spcPts val="345"/>
              </a:spcBef>
            </a:pPr>
            <a:r>
              <a:rPr sz="1900" spc="-5" dirty="0">
                <a:solidFill>
                  <a:srgbClr val="F8FBFF"/>
                </a:solidFill>
                <a:latin typeface="Liberation Sans"/>
                <a:cs typeface="Liberation Sans"/>
              </a:rPr>
              <a:t>libri </a:t>
            </a:r>
            <a:r>
              <a:rPr sz="1900" dirty="0">
                <a:solidFill>
                  <a:srgbClr val="F8FBFF"/>
                </a:solidFill>
                <a:latin typeface="Liberation Sans"/>
                <a:cs typeface="Liberation Sans"/>
              </a:rPr>
              <a:t>di </a:t>
            </a:r>
            <a:r>
              <a:rPr sz="1900" spc="-5" dirty="0">
                <a:solidFill>
                  <a:srgbClr val="F8FBFF"/>
                </a:solidFill>
                <a:latin typeface="Liberation Sans"/>
                <a:cs typeface="Liberation Sans"/>
              </a:rPr>
              <a:t>testo</a:t>
            </a:r>
            <a:r>
              <a:rPr sz="1900" spc="-25" dirty="0">
                <a:solidFill>
                  <a:srgbClr val="F8FBFF"/>
                </a:solidFill>
                <a:latin typeface="Liberation Sans"/>
                <a:cs typeface="Liberation Sans"/>
              </a:rPr>
              <a:t> </a:t>
            </a:r>
            <a:r>
              <a:rPr sz="1900" spc="-5" dirty="0">
                <a:solidFill>
                  <a:srgbClr val="F8FBFF"/>
                </a:solidFill>
                <a:latin typeface="Liberation Sans"/>
                <a:cs typeface="Liberation Sans"/>
              </a:rPr>
              <a:t>digitali.</a:t>
            </a:r>
            <a:endParaRPr sz="1900">
              <a:latin typeface="Liberation Sans"/>
              <a:cs typeface="Liberation Sans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6511683" y="5201999"/>
            <a:ext cx="5134610" cy="3810635"/>
            <a:chOff x="6511683" y="5201999"/>
            <a:chExt cx="5134610" cy="3810635"/>
          </a:xfrm>
        </p:grpSpPr>
        <p:sp>
          <p:nvSpPr>
            <p:cNvPr id="29" name="object 29"/>
            <p:cNvSpPr/>
            <p:nvPr/>
          </p:nvSpPr>
          <p:spPr>
            <a:xfrm>
              <a:off x="6511683" y="5201999"/>
              <a:ext cx="5134610" cy="3810635"/>
            </a:xfrm>
            <a:custGeom>
              <a:avLst/>
              <a:gdLst/>
              <a:ahLst/>
              <a:cxnLst/>
              <a:rect l="l" t="t" r="r" b="b"/>
              <a:pathLst>
                <a:path w="5134609" h="3810634">
                  <a:moveTo>
                    <a:pt x="5134317" y="0"/>
                  </a:moveTo>
                  <a:lnTo>
                    <a:pt x="0" y="0"/>
                  </a:lnTo>
                  <a:lnTo>
                    <a:pt x="0" y="3810241"/>
                  </a:lnTo>
                  <a:lnTo>
                    <a:pt x="5134317" y="3810241"/>
                  </a:lnTo>
                  <a:lnTo>
                    <a:pt x="5134317" y="0"/>
                  </a:lnTo>
                  <a:close/>
                </a:path>
              </a:pathLst>
            </a:custGeom>
            <a:solidFill>
              <a:srgbClr val="4F92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849719" y="5429520"/>
              <a:ext cx="760730" cy="760095"/>
            </a:xfrm>
            <a:custGeom>
              <a:avLst/>
              <a:gdLst/>
              <a:ahLst/>
              <a:cxnLst/>
              <a:rect l="l" t="t" r="r" b="b"/>
              <a:pathLst>
                <a:path w="760729" h="760095">
                  <a:moveTo>
                    <a:pt x="380517" y="0"/>
                  </a:moveTo>
                  <a:lnTo>
                    <a:pt x="332912" y="2963"/>
                  </a:lnTo>
                  <a:lnTo>
                    <a:pt x="287036" y="11613"/>
                  </a:lnTo>
                  <a:lnTo>
                    <a:pt x="243250" y="25594"/>
                  </a:lnTo>
                  <a:lnTo>
                    <a:pt x="201918" y="44546"/>
                  </a:lnTo>
                  <a:lnTo>
                    <a:pt x="163400" y="68113"/>
                  </a:lnTo>
                  <a:lnTo>
                    <a:pt x="128058" y="95935"/>
                  </a:lnTo>
                  <a:lnTo>
                    <a:pt x="96254" y="127656"/>
                  </a:lnTo>
                  <a:lnTo>
                    <a:pt x="68351" y="162918"/>
                  </a:lnTo>
                  <a:lnTo>
                    <a:pt x="44709" y="201362"/>
                  </a:lnTo>
                  <a:lnTo>
                    <a:pt x="25692" y="242630"/>
                  </a:lnTo>
                  <a:lnTo>
                    <a:pt x="11659" y="286366"/>
                  </a:lnTo>
                  <a:lnTo>
                    <a:pt x="2975" y="332210"/>
                  </a:lnTo>
                  <a:lnTo>
                    <a:pt x="0" y="379806"/>
                  </a:lnTo>
                  <a:lnTo>
                    <a:pt x="2975" y="427405"/>
                  </a:lnTo>
                  <a:lnTo>
                    <a:pt x="11659" y="473264"/>
                  </a:lnTo>
                  <a:lnTo>
                    <a:pt x="25692" y="517024"/>
                  </a:lnTo>
                  <a:lnTo>
                    <a:pt x="44709" y="558325"/>
                  </a:lnTo>
                  <a:lnTo>
                    <a:pt x="68351" y="596806"/>
                  </a:lnTo>
                  <a:lnTo>
                    <a:pt x="96254" y="632107"/>
                  </a:lnTo>
                  <a:lnTo>
                    <a:pt x="128058" y="663870"/>
                  </a:lnTo>
                  <a:lnTo>
                    <a:pt x="163400" y="691733"/>
                  </a:lnTo>
                  <a:lnTo>
                    <a:pt x="201918" y="715338"/>
                  </a:lnTo>
                  <a:lnTo>
                    <a:pt x="243250" y="734324"/>
                  </a:lnTo>
                  <a:lnTo>
                    <a:pt x="287036" y="748330"/>
                  </a:lnTo>
                  <a:lnTo>
                    <a:pt x="332912" y="756998"/>
                  </a:lnTo>
                  <a:lnTo>
                    <a:pt x="380517" y="759967"/>
                  </a:lnTo>
                  <a:lnTo>
                    <a:pt x="428112" y="756998"/>
                  </a:lnTo>
                  <a:lnTo>
                    <a:pt x="473957" y="748330"/>
                  </a:lnTo>
                  <a:lnTo>
                    <a:pt x="508444" y="737285"/>
                  </a:lnTo>
                  <a:lnTo>
                    <a:pt x="380517" y="737285"/>
                  </a:lnTo>
                  <a:lnTo>
                    <a:pt x="332033" y="734012"/>
                  </a:lnTo>
                  <a:lnTo>
                    <a:pt x="285510" y="724480"/>
                  </a:lnTo>
                  <a:lnTo>
                    <a:pt x="241377" y="709120"/>
                  </a:lnTo>
                  <a:lnTo>
                    <a:pt x="200064" y="688364"/>
                  </a:lnTo>
                  <a:lnTo>
                    <a:pt x="162001" y="662643"/>
                  </a:lnTo>
                  <a:lnTo>
                    <a:pt x="127619" y="632388"/>
                  </a:lnTo>
                  <a:lnTo>
                    <a:pt x="97346" y="598031"/>
                  </a:lnTo>
                  <a:lnTo>
                    <a:pt x="71613" y="560003"/>
                  </a:lnTo>
                  <a:lnTo>
                    <a:pt x="50851" y="518735"/>
                  </a:lnTo>
                  <a:lnTo>
                    <a:pt x="35488" y="474658"/>
                  </a:lnTo>
                  <a:lnTo>
                    <a:pt x="25955" y="428205"/>
                  </a:lnTo>
                  <a:lnTo>
                    <a:pt x="22682" y="379806"/>
                  </a:lnTo>
                  <a:lnTo>
                    <a:pt x="25955" y="331411"/>
                  </a:lnTo>
                  <a:lnTo>
                    <a:pt x="35488" y="284975"/>
                  </a:lnTo>
                  <a:lnTo>
                    <a:pt x="50851" y="240927"/>
                  </a:lnTo>
                  <a:lnTo>
                    <a:pt x="71613" y="199695"/>
                  </a:lnTo>
                  <a:lnTo>
                    <a:pt x="97346" y="161709"/>
                  </a:lnTo>
                  <a:lnTo>
                    <a:pt x="127619" y="127396"/>
                  </a:lnTo>
                  <a:lnTo>
                    <a:pt x="162001" y="97187"/>
                  </a:lnTo>
                  <a:lnTo>
                    <a:pt x="200064" y="71508"/>
                  </a:lnTo>
                  <a:lnTo>
                    <a:pt x="241377" y="50790"/>
                  </a:lnTo>
                  <a:lnTo>
                    <a:pt x="285510" y="35460"/>
                  </a:lnTo>
                  <a:lnTo>
                    <a:pt x="332033" y="25948"/>
                  </a:lnTo>
                  <a:lnTo>
                    <a:pt x="380517" y="22682"/>
                  </a:lnTo>
                  <a:lnTo>
                    <a:pt x="508582" y="22682"/>
                  </a:lnTo>
                  <a:lnTo>
                    <a:pt x="473957" y="11613"/>
                  </a:lnTo>
                  <a:lnTo>
                    <a:pt x="428112" y="2963"/>
                  </a:lnTo>
                  <a:lnTo>
                    <a:pt x="380517" y="0"/>
                  </a:lnTo>
                  <a:close/>
                </a:path>
                <a:path w="760729" h="760095">
                  <a:moveTo>
                    <a:pt x="508582" y="22682"/>
                  </a:moveTo>
                  <a:lnTo>
                    <a:pt x="380517" y="22682"/>
                  </a:lnTo>
                  <a:lnTo>
                    <a:pt x="428912" y="25948"/>
                  </a:lnTo>
                  <a:lnTo>
                    <a:pt x="475348" y="35460"/>
                  </a:lnTo>
                  <a:lnTo>
                    <a:pt x="519396" y="50790"/>
                  </a:lnTo>
                  <a:lnTo>
                    <a:pt x="560627" y="71508"/>
                  </a:lnTo>
                  <a:lnTo>
                    <a:pt x="598614" y="97187"/>
                  </a:lnTo>
                  <a:lnTo>
                    <a:pt x="632926" y="127396"/>
                  </a:lnTo>
                  <a:lnTo>
                    <a:pt x="663136" y="161709"/>
                  </a:lnTo>
                  <a:lnTo>
                    <a:pt x="688815" y="199695"/>
                  </a:lnTo>
                  <a:lnTo>
                    <a:pt x="709533" y="240927"/>
                  </a:lnTo>
                  <a:lnTo>
                    <a:pt x="724863" y="284975"/>
                  </a:lnTo>
                  <a:lnTo>
                    <a:pt x="734375" y="331411"/>
                  </a:lnTo>
                  <a:lnTo>
                    <a:pt x="737641" y="379806"/>
                  </a:lnTo>
                  <a:lnTo>
                    <a:pt x="734375" y="428205"/>
                  </a:lnTo>
                  <a:lnTo>
                    <a:pt x="724863" y="474658"/>
                  </a:lnTo>
                  <a:lnTo>
                    <a:pt x="709533" y="518735"/>
                  </a:lnTo>
                  <a:lnTo>
                    <a:pt x="688815" y="560003"/>
                  </a:lnTo>
                  <a:lnTo>
                    <a:pt x="663136" y="598031"/>
                  </a:lnTo>
                  <a:lnTo>
                    <a:pt x="632926" y="632388"/>
                  </a:lnTo>
                  <a:lnTo>
                    <a:pt x="598614" y="662643"/>
                  </a:lnTo>
                  <a:lnTo>
                    <a:pt x="560627" y="688364"/>
                  </a:lnTo>
                  <a:lnTo>
                    <a:pt x="519396" y="709120"/>
                  </a:lnTo>
                  <a:lnTo>
                    <a:pt x="475348" y="724480"/>
                  </a:lnTo>
                  <a:lnTo>
                    <a:pt x="428912" y="734012"/>
                  </a:lnTo>
                  <a:lnTo>
                    <a:pt x="380517" y="737285"/>
                  </a:lnTo>
                  <a:lnTo>
                    <a:pt x="508444" y="737285"/>
                  </a:lnTo>
                  <a:lnTo>
                    <a:pt x="558961" y="715338"/>
                  </a:lnTo>
                  <a:lnTo>
                    <a:pt x="597405" y="691733"/>
                  </a:lnTo>
                  <a:lnTo>
                    <a:pt x="632666" y="663870"/>
                  </a:lnTo>
                  <a:lnTo>
                    <a:pt x="664387" y="632107"/>
                  </a:lnTo>
                  <a:lnTo>
                    <a:pt x="692210" y="596806"/>
                  </a:lnTo>
                  <a:lnTo>
                    <a:pt x="715776" y="558325"/>
                  </a:lnTo>
                  <a:lnTo>
                    <a:pt x="734729" y="517024"/>
                  </a:lnTo>
                  <a:lnTo>
                    <a:pt x="748709" y="473264"/>
                  </a:lnTo>
                  <a:lnTo>
                    <a:pt x="757360" y="427405"/>
                  </a:lnTo>
                  <a:lnTo>
                    <a:pt x="760323" y="379806"/>
                  </a:lnTo>
                  <a:lnTo>
                    <a:pt x="757360" y="332210"/>
                  </a:lnTo>
                  <a:lnTo>
                    <a:pt x="748709" y="286366"/>
                  </a:lnTo>
                  <a:lnTo>
                    <a:pt x="734729" y="242630"/>
                  </a:lnTo>
                  <a:lnTo>
                    <a:pt x="715776" y="201362"/>
                  </a:lnTo>
                  <a:lnTo>
                    <a:pt x="692210" y="162918"/>
                  </a:lnTo>
                  <a:lnTo>
                    <a:pt x="664387" y="127656"/>
                  </a:lnTo>
                  <a:lnTo>
                    <a:pt x="632666" y="95935"/>
                  </a:lnTo>
                  <a:lnTo>
                    <a:pt x="597405" y="68113"/>
                  </a:lnTo>
                  <a:lnTo>
                    <a:pt x="558961" y="44546"/>
                  </a:lnTo>
                  <a:lnTo>
                    <a:pt x="517692" y="25594"/>
                  </a:lnTo>
                  <a:lnTo>
                    <a:pt x="508582" y="22682"/>
                  </a:lnTo>
                  <a:close/>
                </a:path>
              </a:pathLst>
            </a:custGeom>
            <a:solidFill>
              <a:srgbClr val="F8FB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1" name="object 31"/>
          <p:cNvGrpSpPr/>
          <p:nvPr/>
        </p:nvGrpSpPr>
        <p:grpSpPr>
          <a:xfrm>
            <a:off x="12235675" y="5201999"/>
            <a:ext cx="5134610" cy="3810635"/>
            <a:chOff x="12235675" y="5201999"/>
            <a:chExt cx="5134610" cy="3810635"/>
          </a:xfrm>
        </p:grpSpPr>
        <p:sp>
          <p:nvSpPr>
            <p:cNvPr id="32" name="object 32"/>
            <p:cNvSpPr/>
            <p:nvPr/>
          </p:nvSpPr>
          <p:spPr>
            <a:xfrm>
              <a:off x="12235675" y="5201999"/>
              <a:ext cx="5134610" cy="3810635"/>
            </a:xfrm>
            <a:custGeom>
              <a:avLst/>
              <a:gdLst/>
              <a:ahLst/>
              <a:cxnLst/>
              <a:rect l="l" t="t" r="r" b="b"/>
              <a:pathLst>
                <a:path w="5134609" h="3810634">
                  <a:moveTo>
                    <a:pt x="5134330" y="0"/>
                  </a:moveTo>
                  <a:lnTo>
                    <a:pt x="0" y="0"/>
                  </a:lnTo>
                  <a:lnTo>
                    <a:pt x="0" y="3810241"/>
                  </a:lnTo>
                  <a:lnTo>
                    <a:pt x="5134330" y="3810241"/>
                  </a:lnTo>
                  <a:lnTo>
                    <a:pt x="5134330" y="0"/>
                  </a:lnTo>
                  <a:close/>
                </a:path>
              </a:pathLst>
            </a:custGeom>
            <a:solidFill>
              <a:srgbClr val="80AB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2465723" y="5429520"/>
              <a:ext cx="760730" cy="760095"/>
            </a:xfrm>
            <a:custGeom>
              <a:avLst/>
              <a:gdLst/>
              <a:ahLst/>
              <a:cxnLst/>
              <a:rect l="l" t="t" r="r" b="b"/>
              <a:pathLst>
                <a:path w="760730" h="760095">
                  <a:moveTo>
                    <a:pt x="380517" y="0"/>
                  </a:moveTo>
                  <a:lnTo>
                    <a:pt x="332909" y="2963"/>
                  </a:lnTo>
                  <a:lnTo>
                    <a:pt x="287032" y="11613"/>
                  </a:lnTo>
                  <a:lnTo>
                    <a:pt x="243245" y="25594"/>
                  </a:lnTo>
                  <a:lnTo>
                    <a:pt x="201912" y="44546"/>
                  </a:lnTo>
                  <a:lnTo>
                    <a:pt x="163394" y="68113"/>
                  </a:lnTo>
                  <a:lnTo>
                    <a:pt x="128053" y="95935"/>
                  </a:lnTo>
                  <a:lnTo>
                    <a:pt x="96250" y="127656"/>
                  </a:lnTo>
                  <a:lnTo>
                    <a:pt x="68347" y="162918"/>
                  </a:lnTo>
                  <a:lnTo>
                    <a:pt x="44707" y="201362"/>
                  </a:lnTo>
                  <a:lnTo>
                    <a:pt x="25690" y="242630"/>
                  </a:lnTo>
                  <a:lnTo>
                    <a:pt x="11659" y="286366"/>
                  </a:lnTo>
                  <a:lnTo>
                    <a:pt x="2975" y="332210"/>
                  </a:lnTo>
                  <a:lnTo>
                    <a:pt x="0" y="379806"/>
                  </a:lnTo>
                  <a:lnTo>
                    <a:pt x="2975" y="427405"/>
                  </a:lnTo>
                  <a:lnTo>
                    <a:pt x="11659" y="473264"/>
                  </a:lnTo>
                  <a:lnTo>
                    <a:pt x="25690" y="517024"/>
                  </a:lnTo>
                  <a:lnTo>
                    <a:pt x="44707" y="558325"/>
                  </a:lnTo>
                  <a:lnTo>
                    <a:pt x="68347" y="596806"/>
                  </a:lnTo>
                  <a:lnTo>
                    <a:pt x="96250" y="632107"/>
                  </a:lnTo>
                  <a:lnTo>
                    <a:pt x="128053" y="663870"/>
                  </a:lnTo>
                  <a:lnTo>
                    <a:pt x="163394" y="691733"/>
                  </a:lnTo>
                  <a:lnTo>
                    <a:pt x="201912" y="715338"/>
                  </a:lnTo>
                  <a:lnTo>
                    <a:pt x="243245" y="734324"/>
                  </a:lnTo>
                  <a:lnTo>
                    <a:pt x="287032" y="748330"/>
                  </a:lnTo>
                  <a:lnTo>
                    <a:pt x="332909" y="756998"/>
                  </a:lnTo>
                  <a:lnTo>
                    <a:pt x="380517" y="759967"/>
                  </a:lnTo>
                  <a:lnTo>
                    <a:pt x="428112" y="756998"/>
                  </a:lnTo>
                  <a:lnTo>
                    <a:pt x="473956" y="748330"/>
                  </a:lnTo>
                  <a:lnTo>
                    <a:pt x="508443" y="737285"/>
                  </a:lnTo>
                  <a:lnTo>
                    <a:pt x="380517" y="737285"/>
                  </a:lnTo>
                  <a:lnTo>
                    <a:pt x="332033" y="734012"/>
                  </a:lnTo>
                  <a:lnTo>
                    <a:pt x="285510" y="724480"/>
                  </a:lnTo>
                  <a:lnTo>
                    <a:pt x="241377" y="709120"/>
                  </a:lnTo>
                  <a:lnTo>
                    <a:pt x="200064" y="688364"/>
                  </a:lnTo>
                  <a:lnTo>
                    <a:pt x="162001" y="662643"/>
                  </a:lnTo>
                  <a:lnTo>
                    <a:pt x="127619" y="632388"/>
                  </a:lnTo>
                  <a:lnTo>
                    <a:pt x="97346" y="598031"/>
                  </a:lnTo>
                  <a:lnTo>
                    <a:pt x="71613" y="560003"/>
                  </a:lnTo>
                  <a:lnTo>
                    <a:pt x="50851" y="518735"/>
                  </a:lnTo>
                  <a:lnTo>
                    <a:pt x="35488" y="474658"/>
                  </a:lnTo>
                  <a:lnTo>
                    <a:pt x="25955" y="428205"/>
                  </a:lnTo>
                  <a:lnTo>
                    <a:pt x="22682" y="379806"/>
                  </a:lnTo>
                  <a:lnTo>
                    <a:pt x="25955" y="331411"/>
                  </a:lnTo>
                  <a:lnTo>
                    <a:pt x="35488" y="284975"/>
                  </a:lnTo>
                  <a:lnTo>
                    <a:pt x="50851" y="240927"/>
                  </a:lnTo>
                  <a:lnTo>
                    <a:pt x="71613" y="199695"/>
                  </a:lnTo>
                  <a:lnTo>
                    <a:pt x="97346" y="161709"/>
                  </a:lnTo>
                  <a:lnTo>
                    <a:pt x="127619" y="127396"/>
                  </a:lnTo>
                  <a:lnTo>
                    <a:pt x="162001" y="97187"/>
                  </a:lnTo>
                  <a:lnTo>
                    <a:pt x="200064" y="71508"/>
                  </a:lnTo>
                  <a:lnTo>
                    <a:pt x="241377" y="50790"/>
                  </a:lnTo>
                  <a:lnTo>
                    <a:pt x="285510" y="35460"/>
                  </a:lnTo>
                  <a:lnTo>
                    <a:pt x="332033" y="25948"/>
                  </a:lnTo>
                  <a:lnTo>
                    <a:pt x="380517" y="22682"/>
                  </a:lnTo>
                  <a:lnTo>
                    <a:pt x="508581" y="22682"/>
                  </a:lnTo>
                  <a:lnTo>
                    <a:pt x="473956" y="11613"/>
                  </a:lnTo>
                  <a:lnTo>
                    <a:pt x="428112" y="2963"/>
                  </a:lnTo>
                  <a:lnTo>
                    <a:pt x="380517" y="0"/>
                  </a:lnTo>
                  <a:close/>
                </a:path>
                <a:path w="760730" h="760095">
                  <a:moveTo>
                    <a:pt x="508581" y="22682"/>
                  </a:moveTo>
                  <a:lnTo>
                    <a:pt x="380517" y="22682"/>
                  </a:lnTo>
                  <a:lnTo>
                    <a:pt x="428909" y="25948"/>
                  </a:lnTo>
                  <a:lnTo>
                    <a:pt x="475343" y="35460"/>
                  </a:lnTo>
                  <a:lnTo>
                    <a:pt x="519390" y="50790"/>
                  </a:lnTo>
                  <a:lnTo>
                    <a:pt x="560622" y="71508"/>
                  </a:lnTo>
                  <a:lnTo>
                    <a:pt x="598608" y="97187"/>
                  </a:lnTo>
                  <a:lnTo>
                    <a:pt x="632921" y="127396"/>
                  </a:lnTo>
                  <a:lnTo>
                    <a:pt x="663132" y="161709"/>
                  </a:lnTo>
                  <a:lnTo>
                    <a:pt x="688812" y="199695"/>
                  </a:lnTo>
                  <a:lnTo>
                    <a:pt x="709531" y="240927"/>
                  </a:lnTo>
                  <a:lnTo>
                    <a:pt x="724862" y="284975"/>
                  </a:lnTo>
                  <a:lnTo>
                    <a:pt x="734375" y="331411"/>
                  </a:lnTo>
                  <a:lnTo>
                    <a:pt x="737641" y="379806"/>
                  </a:lnTo>
                  <a:lnTo>
                    <a:pt x="734375" y="428205"/>
                  </a:lnTo>
                  <a:lnTo>
                    <a:pt x="724862" y="474658"/>
                  </a:lnTo>
                  <a:lnTo>
                    <a:pt x="709531" y="518735"/>
                  </a:lnTo>
                  <a:lnTo>
                    <a:pt x="688812" y="560003"/>
                  </a:lnTo>
                  <a:lnTo>
                    <a:pt x="663132" y="598031"/>
                  </a:lnTo>
                  <a:lnTo>
                    <a:pt x="632921" y="632388"/>
                  </a:lnTo>
                  <a:lnTo>
                    <a:pt x="598608" y="662643"/>
                  </a:lnTo>
                  <a:lnTo>
                    <a:pt x="560622" y="688364"/>
                  </a:lnTo>
                  <a:lnTo>
                    <a:pt x="519390" y="709120"/>
                  </a:lnTo>
                  <a:lnTo>
                    <a:pt x="475343" y="724480"/>
                  </a:lnTo>
                  <a:lnTo>
                    <a:pt x="428909" y="734012"/>
                  </a:lnTo>
                  <a:lnTo>
                    <a:pt x="380517" y="737285"/>
                  </a:lnTo>
                  <a:lnTo>
                    <a:pt x="508443" y="737285"/>
                  </a:lnTo>
                  <a:lnTo>
                    <a:pt x="558958" y="715338"/>
                  </a:lnTo>
                  <a:lnTo>
                    <a:pt x="597401" y="691733"/>
                  </a:lnTo>
                  <a:lnTo>
                    <a:pt x="632661" y="663870"/>
                  </a:lnTo>
                  <a:lnTo>
                    <a:pt x="664380" y="632107"/>
                  </a:lnTo>
                  <a:lnTo>
                    <a:pt x="692201" y="596806"/>
                  </a:lnTo>
                  <a:lnTo>
                    <a:pt x="715766" y="558325"/>
                  </a:lnTo>
                  <a:lnTo>
                    <a:pt x="734718" y="517024"/>
                  </a:lnTo>
                  <a:lnTo>
                    <a:pt x="748697" y="473264"/>
                  </a:lnTo>
                  <a:lnTo>
                    <a:pt x="757348" y="427405"/>
                  </a:lnTo>
                  <a:lnTo>
                    <a:pt x="760310" y="379806"/>
                  </a:lnTo>
                  <a:lnTo>
                    <a:pt x="757348" y="332210"/>
                  </a:lnTo>
                  <a:lnTo>
                    <a:pt x="748697" y="286366"/>
                  </a:lnTo>
                  <a:lnTo>
                    <a:pt x="734718" y="242630"/>
                  </a:lnTo>
                  <a:lnTo>
                    <a:pt x="715766" y="201362"/>
                  </a:lnTo>
                  <a:lnTo>
                    <a:pt x="692201" y="162918"/>
                  </a:lnTo>
                  <a:lnTo>
                    <a:pt x="664380" y="127656"/>
                  </a:lnTo>
                  <a:lnTo>
                    <a:pt x="632661" y="95935"/>
                  </a:lnTo>
                  <a:lnTo>
                    <a:pt x="597401" y="68113"/>
                  </a:lnTo>
                  <a:lnTo>
                    <a:pt x="558958" y="44546"/>
                  </a:lnTo>
                  <a:lnTo>
                    <a:pt x="517691" y="25594"/>
                  </a:lnTo>
                  <a:lnTo>
                    <a:pt x="508581" y="22682"/>
                  </a:lnTo>
                  <a:close/>
                </a:path>
              </a:pathLst>
            </a:custGeom>
            <a:solidFill>
              <a:srgbClr val="F8FB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6511683" y="5201999"/>
            <a:ext cx="5134610" cy="3810635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2950">
              <a:latin typeface="Times New Roman"/>
              <a:cs typeface="Times New Roman"/>
            </a:endParaRPr>
          </a:p>
          <a:p>
            <a:pPr marL="634365">
              <a:lnSpc>
                <a:spcPct val="100000"/>
              </a:lnSpc>
            </a:pPr>
            <a:r>
              <a:rPr sz="2400" b="1" dirty="0">
                <a:solidFill>
                  <a:srgbClr val="FFFFFF"/>
                </a:solidFill>
                <a:latin typeface="Open Sans"/>
                <a:cs typeface="Open Sans"/>
              </a:rPr>
              <a:t>5</a:t>
            </a:r>
            <a:endParaRPr sz="2400">
              <a:latin typeface="Open Sans"/>
              <a:cs typeface="Open Sans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150">
              <a:latin typeface="Open Sans"/>
              <a:cs typeface="Open Sans"/>
            </a:endParaRPr>
          </a:p>
          <a:p>
            <a:pPr marL="597535">
              <a:lnSpc>
                <a:spcPct val="100000"/>
              </a:lnSpc>
            </a:pPr>
            <a:r>
              <a:rPr sz="3200" b="1" dirty="0">
                <a:solidFill>
                  <a:srgbClr val="F8FBFF"/>
                </a:solidFill>
                <a:latin typeface="Open Sans"/>
                <a:cs typeface="Open Sans"/>
              </a:rPr>
              <a:t>CORSO</a:t>
            </a:r>
            <a:r>
              <a:rPr sz="3200" b="1" spc="-10" dirty="0">
                <a:solidFill>
                  <a:srgbClr val="F8FBFF"/>
                </a:solidFill>
                <a:latin typeface="Open Sans"/>
                <a:cs typeface="Open Sans"/>
              </a:rPr>
              <a:t> </a:t>
            </a:r>
            <a:r>
              <a:rPr sz="3200" b="1" spc="-5" dirty="0">
                <a:solidFill>
                  <a:srgbClr val="F8FBFF"/>
                </a:solidFill>
                <a:latin typeface="Open Sans"/>
                <a:cs typeface="Open Sans"/>
              </a:rPr>
              <a:t>SERALE</a:t>
            </a:r>
            <a:endParaRPr sz="3200">
              <a:latin typeface="Open Sans"/>
              <a:cs typeface="Open Sans"/>
            </a:endParaRPr>
          </a:p>
          <a:p>
            <a:pPr marL="597535">
              <a:lnSpc>
                <a:spcPct val="100000"/>
              </a:lnSpc>
              <a:spcBef>
                <a:spcPts val="520"/>
              </a:spcBef>
            </a:pPr>
            <a:r>
              <a:rPr sz="3200" b="1" spc="-5" dirty="0">
                <a:solidFill>
                  <a:srgbClr val="F8FBFF"/>
                </a:solidFill>
                <a:latin typeface="Open Sans"/>
                <a:cs typeface="Open Sans"/>
              </a:rPr>
              <a:t>Progetti</a:t>
            </a:r>
            <a:r>
              <a:rPr sz="3200" b="1" spc="-20" dirty="0">
                <a:solidFill>
                  <a:srgbClr val="F8FBFF"/>
                </a:solidFill>
                <a:latin typeface="Open Sans"/>
                <a:cs typeface="Open Sans"/>
              </a:rPr>
              <a:t> </a:t>
            </a:r>
            <a:r>
              <a:rPr sz="3200" b="1" spc="5" dirty="0">
                <a:solidFill>
                  <a:srgbClr val="F8FBFF"/>
                </a:solidFill>
                <a:latin typeface="Open Sans"/>
                <a:cs typeface="Open Sans"/>
              </a:rPr>
              <a:t>MOF</a:t>
            </a:r>
            <a:endParaRPr sz="3200">
              <a:latin typeface="Open Sans"/>
              <a:cs typeface="Open Sans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2547434" y="5624553"/>
            <a:ext cx="2997835" cy="3170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685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FFFF"/>
                </a:solidFill>
                <a:latin typeface="Open Sans"/>
                <a:cs typeface="Open Sans"/>
              </a:rPr>
              <a:t>6</a:t>
            </a:r>
            <a:endParaRPr sz="2400" dirty="0">
              <a:latin typeface="Open Sans"/>
              <a:cs typeface="Open Sans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200" dirty="0">
              <a:latin typeface="Open Sans"/>
              <a:cs typeface="Open Sans"/>
            </a:endParaRPr>
          </a:p>
          <a:p>
            <a:pPr>
              <a:lnSpc>
                <a:spcPct val="100000"/>
              </a:lnSpc>
            </a:pPr>
            <a:r>
              <a:rPr sz="3200" b="1" spc="-5" dirty="0">
                <a:solidFill>
                  <a:srgbClr val="F8FBFF"/>
                </a:solidFill>
                <a:latin typeface="Open Sans"/>
                <a:cs typeface="Open Sans"/>
              </a:rPr>
              <a:t>PORTALE</a:t>
            </a:r>
            <a:r>
              <a:rPr sz="3200" b="1" spc="-25" dirty="0">
                <a:solidFill>
                  <a:srgbClr val="F8FBFF"/>
                </a:solidFill>
                <a:latin typeface="Open Sans"/>
                <a:cs typeface="Open Sans"/>
              </a:rPr>
              <a:t> </a:t>
            </a:r>
            <a:r>
              <a:rPr sz="3200" b="1" spc="-5" dirty="0">
                <a:solidFill>
                  <a:srgbClr val="F8FBFF"/>
                </a:solidFill>
                <a:latin typeface="Open Sans"/>
                <a:cs typeface="Open Sans"/>
              </a:rPr>
              <a:t>DAD</a:t>
            </a:r>
            <a:endParaRPr sz="3200" dirty="0">
              <a:latin typeface="Open Sans"/>
              <a:cs typeface="Open Sans"/>
            </a:endParaRPr>
          </a:p>
          <a:p>
            <a:pPr marL="26670">
              <a:lnSpc>
                <a:spcPct val="100000"/>
              </a:lnSpc>
              <a:spcBef>
                <a:spcPts val="110"/>
              </a:spcBef>
            </a:pPr>
            <a:r>
              <a:rPr sz="1900" spc="-5" dirty="0">
                <a:solidFill>
                  <a:srgbClr val="F8FBFF"/>
                </a:solidFill>
                <a:latin typeface="Liberation Sans"/>
                <a:cs typeface="Liberation Sans"/>
                <a:hlinkClick r:id="rId15"/>
              </a:rPr>
              <a:t>www.iispisacanesapri.edu.it</a:t>
            </a:r>
            <a:endParaRPr sz="1900" dirty="0">
              <a:latin typeface="Liberation Sans"/>
              <a:cs typeface="Liberation Sans"/>
            </a:endParaRPr>
          </a:p>
          <a:p>
            <a:pPr marL="219710">
              <a:lnSpc>
                <a:spcPct val="100000"/>
              </a:lnSpc>
              <a:spcBef>
                <a:spcPts val="1560"/>
              </a:spcBef>
              <a:tabLst>
                <a:tab pos="1983739" algn="l"/>
              </a:tabLst>
            </a:pPr>
            <a:r>
              <a:rPr sz="1900" spc="-5" dirty="0">
                <a:solidFill>
                  <a:srgbClr val="F8FBFF"/>
                </a:solidFill>
                <a:latin typeface="Liberation Sans"/>
                <a:cs typeface="Liberation Sans"/>
                <a:hlinkClick r:id="rId16"/>
              </a:rPr>
              <a:t>Moodle</a:t>
            </a:r>
            <a:r>
              <a:rPr sz="1900" spc="-5" dirty="0">
                <a:solidFill>
                  <a:srgbClr val="F8FBFF"/>
                </a:solidFill>
                <a:latin typeface="Liberation Sans"/>
                <a:cs typeface="Liberation Sans"/>
              </a:rPr>
              <a:t>	</a:t>
            </a:r>
            <a:r>
              <a:rPr sz="1900" spc="-5" dirty="0">
                <a:solidFill>
                  <a:srgbClr val="F8FBFF"/>
                </a:solidFill>
                <a:latin typeface="Liberation Sans"/>
                <a:cs typeface="Liberation Sans"/>
                <a:hlinkClick r:id="rId17"/>
              </a:rPr>
              <a:t>Bsmart</a:t>
            </a:r>
            <a:endParaRPr sz="1900" dirty="0">
              <a:latin typeface="Liberation Sans"/>
              <a:cs typeface="Liberation Sans"/>
            </a:endParaRPr>
          </a:p>
          <a:p>
            <a:pPr marL="256540" marR="255904" indent="-36830">
              <a:lnSpc>
                <a:spcPts val="4540"/>
              </a:lnSpc>
              <a:spcBef>
                <a:spcPts val="240"/>
              </a:spcBef>
              <a:tabLst>
                <a:tab pos="1983739" algn="l"/>
              </a:tabLst>
            </a:pPr>
            <a:r>
              <a:rPr sz="1900" spc="-5" dirty="0" err="1" smtClean="0">
                <a:solidFill>
                  <a:srgbClr val="F8FBFF"/>
                </a:solidFill>
                <a:latin typeface="Liberation Sans"/>
                <a:cs typeface="Liberation Sans"/>
                <a:hlinkClick r:id="rId18"/>
              </a:rPr>
              <a:t>W</a:t>
            </a:r>
            <a:r>
              <a:rPr sz="1900" dirty="0" err="1" smtClean="0">
                <a:solidFill>
                  <a:srgbClr val="F8FBFF"/>
                </a:solidFill>
                <a:latin typeface="Liberation Sans"/>
                <a:cs typeface="Liberation Sans"/>
                <a:hlinkClick r:id="rId18"/>
              </a:rPr>
              <a:t>e</a:t>
            </a:r>
            <a:r>
              <a:rPr sz="1900" spc="-10" dirty="0" err="1" smtClean="0">
                <a:solidFill>
                  <a:srgbClr val="F8FBFF"/>
                </a:solidFill>
                <a:latin typeface="Liberation Sans"/>
                <a:cs typeface="Liberation Sans"/>
                <a:hlinkClick r:id="rId18"/>
              </a:rPr>
              <a:t>Sc</a:t>
            </a:r>
            <a:r>
              <a:rPr sz="1900" dirty="0" err="1" smtClean="0">
                <a:solidFill>
                  <a:srgbClr val="F8FBFF"/>
                </a:solidFill>
                <a:latin typeface="Liberation Sans"/>
                <a:cs typeface="Liberation Sans"/>
                <a:hlinkClick r:id="rId18"/>
              </a:rPr>
              <a:t>ho</a:t>
            </a:r>
            <a:r>
              <a:rPr lang="it-IT" sz="1900" dirty="0" err="1" smtClean="0">
                <a:solidFill>
                  <a:srgbClr val="F8FBFF"/>
                </a:solidFill>
                <a:latin typeface="Liberation Sans"/>
                <a:cs typeface="Liberation Sans"/>
                <a:hlinkClick r:id="rId18"/>
              </a:rPr>
              <a:t>ol</a:t>
            </a:r>
            <a:r>
              <a:rPr sz="1900" dirty="0">
                <a:solidFill>
                  <a:srgbClr val="F8FBFF"/>
                </a:solidFill>
                <a:latin typeface="Liberation Sans"/>
                <a:cs typeface="Liberation Sans"/>
              </a:rPr>
              <a:t>	</a:t>
            </a:r>
            <a:r>
              <a:rPr sz="1900" spc="-5" dirty="0">
                <a:solidFill>
                  <a:srgbClr val="F8FBFF"/>
                </a:solidFill>
                <a:latin typeface="Liberation Sans"/>
                <a:cs typeface="Liberation Sans"/>
                <a:hlinkClick r:id="rId19"/>
              </a:rPr>
              <a:t>W</a:t>
            </a:r>
            <a:r>
              <a:rPr sz="1900" dirty="0">
                <a:solidFill>
                  <a:srgbClr val="F8FBFF"/>
                </a:solidFill>
                <a:latin typeface="Liberation Sans"/>
                <a:cs typeface="Liberation Sans"/>
                <a:hlinkClick r:id="rId19"/>
              </a:rPr>
              <a:t>e</a:t>
            </a:r>
            <a:r>
              <a:rPr sz="1900" spc="-10" dirty="0">
                <a:solidFill>
                  <a:srgbClr val="F8FBFF"/>
                </a:solidFill>
                <a:latin typeface="Liberation Sans"/>
                <a:cs typeface="Liberation Sans"/>
                <a:hlinkClick r:id="rId19"/>
              </a:rPr>
              <a:t>b</a:t>
            </a:r>
            <a:r>
              <a:rPr sz="1900" dirty="0">
                <a:solidFill>
                  <a:srgbClr val="F8FBFF"/>
                </a:solidFill>
                <a:latin typeface="Liberation Sans"/>
                <a:cs typeface="Liberation Sans"/>
                <a:hlinkClick r:id="rId19"/>
              </a:rPr>
              <a:t>ex </a:t>
            </a:r>
            <a:r>
              <a:rPr sz="1900" dirty="0">
                <a:solidFill>
                  <a:srgbClr val="F8FBFF"/>
                </a:solidFill>
                <a:latin typeface="Liberation Sans"/>
                <a:cs typeface="Liberation Sans"/>
              </a:rPr>
              <a:t> </a:t>
            </a:r>
            <a:r>
              <a:rPr sz="1900" spc="-5" dirty="0">
                <a:solidFill>
                  <a:srgbClr val="F8FBFF"/>
                </a:solidFill>
                <a:latin typeface="Liberation Sans"/>
                <a:cs typeface="Liberation Sans"/>
                <a:hlinkClick r:id="rId20"/>
              </a:rPr>
              <a:t>Zoom</a:t>
            </a:r>
            <a:endParaRPr sz="1900" dirty="0">
              <a:latin typeface="Liberation Sans"/>
              <a:cs typeface="Liberation Sans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12591363" y="7470727"/>
            <a:ext cx="1814830" cy="1202055"/>
            <a:chOff x="12591363" y="7470727"/>
            <a:chExt cx="1814830" cy="1202055"/>
          </a:xfrm>
        </p:grpSpPr>
        <p:sp>
          <p:nvSpPr>
            <p:cNvPr id="37" name="object 37"/>
            <p:cNvSpPr/>
            <p:nvPr/>
          </p:nvSpPr>
          <p:spPr>
            <a:xfrm>
              <a:off x="12591363" y="7470727"/>
              <a:ext cx="86029" cy="86029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4319719" y="7470727"/>
              <a:ext cx="86042" cy="86029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2591719" y="8010719"/>
              <a:ext cx="86042" cy="86042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4319719" y="8010719"/>
              <a:ext cx="86042" cy="86042"/>
            </a:xfrm>
            <a:prstGeom prst="rect">
              <a:avLst/>
            </a:prstGeom>
            <a:blipFill>
              <a:blip r:embed="rId2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2591719" y="8586727"/>
              <a:ext cx="86042" cy="86029"/>
            </a:xfrm>
            <a:prstGeom prst="rect">
              <a:avLst/>
            </a:prstGeom>
            <a:blipFill>
              <a:blip r:embed="rId2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2" name="object 42"/>
          <p:cNvGrpSpPr/>
          <p:nvPr/>
        </p:nvGrpSpPr>
        <p:grpSpPr>
          <a:xfrm>
            <a:off x="0" y="9360005"/>
            <a:ext cx="18288000" cy="925194"/>
            <a:chOff x="0" y="9360005"/>
            <a:chExt cx="18288000" cy="925194"/>
          </a:xfrm>
        </p:grpSpPr>
        <p:sp>
          <p:nvSpPr>
            <p:cNvPr id="43" name="object 43"/>
            <p:cNvSpPr/>
            <p:nvPr/>
          </p:nvSpPr>
          <p:spPr>
            <a:xfrm>
              <a:off x="0" y="9360005"/>
              <a:ext cx="18288000" cy="925194"/>
            </a:xfrm>
            <a:custGeom>
              <a:avLst/>
              <a:gdLst/>
              <a:ahLst/>
              <a:cxnLst/>
              <a:rect l="l" t="t" r="r" b="b"/>
              <a:pathLst>
                <a:path w="18288000" h="925195">
                  <a:moveTo>
                    <a:pt x="0" y="924839"/>
                  </a:moveTo>
                  <a:lnTo>
                    <a:pt x="0" y="0"/>
                  </a:lnTo>
                  <a:lnTo>
                    <a:pt x="18287631" y="0"/>
                  </a:lnTo>
                  <a:lnTo>
                    <a:pt x="18287631" y="924839"/>
                  </a:lnTo>
                  <a:lnTo>
                    <a:pt x="0" y="924839"/>
                  </a:lnTo>
                  <a:close/>
                </a:path>
              </a:pathLst>
            </a:custGeom>
            <a:solidFill>
              <a:srgbClr val="4F92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7415357" y="9540002"/>
              <a:ext cx="576580" cy="576580"/>
            </a:xfrm>
            <a:custGeom>
              <a:avLst/>
              <a:gdLst/>
              <a:ahLst/>
              <a:cxnLst/>
              <a:rect l="l" t="t" r="r" b="b"/>
              <a:pathLst>
                <a:path w="576580" h="576579">
                  <a:moveTo>
                    <a:pt x="576364" y="287997"/>
                  </a:moveTo>
                  <a:lnTo>
                    <a:pt x="566553" y="362745"/>
                  </a:lnTo>
                  <a:lnTo>
                    <a:pt x="537844" y="432358"/>
                  </a:lnTo>
                  <a:lnTo>
                    <a:pt x="491850" y="491850"/>
                  </a:lnTo>
                  <a:lnTo>
                    <a:pt x="432358" y="537845"/>
                  </a:lnTo>
                  <a:lnTo>
                    <a:pt x="362745" y="566553"/>
                  </a:lnTo>
                  <a:lnTo>
                    <a:pt x="287997" y="576364"/>
                  </a:lnTo>
                  <a:lnTo>
                    <a:pt x="250415" y="573888"/>
                  </a:lnTo>
                  <a:lnTo>
                    <a:pt x="177944" y="554493"/>
                  </a:lnTo>
                  <a:lnTo>
                    <a:pt x="112740" y="516703"/>
                  </a:lnTo>
                  <a:lnTo>
                    <a:pt x="59660" y="463623"/>
                  </a:lnTo>
                  <a:lnTo>
                    <a:pt x="21870" y="398413"/>
                  </a:lnTo>
                  <a:lnTo>
                    <a:pt x="2475" y="325793"/>
                  </a:lnTo>
                  <a:lnTo>
                    <a:pt x="0" y="287997"/>
                  </a:lnTo>
                  <a:lnTo>
                    <a:pt x="2475" y="250415"/>
                  </a:lnTo>
                  <a:lnTo>
                    <a:pt x="21870" y="177944"/>
                  </a:lnTo>
                  <a:lnTo>
                    <a:pt x="59660" y="112740"/>
                  </a:lnTo>
                  <a:lnTo>
                    <a:pt x="112740" y="59660"/>
                  </a:lnTo>
                  <a:lnTo>
                    <a:pt x="177944" y="21870"/>
                  </a:lnTo>
                  <a:lnTo>
                    <a:pt x="250415" y="2475"/>
                  </a:lnTo>
                  <a:lnTo>
                    <a:pt x="287997" y="0"/>
                  </a:lnTo>
                  <a:lnTo>
                    <a:pt x="325793" y="2475"/>
                  </a:lnTo>
                  <a:lnTo>
                    <a:pt x="398413" y="21870"/>
                  </a:lnTo>
                  <a:lnTo>
                    <a:pt x="463623" y="59660"/>
                  </a:lnTo>
                  <a:lnTo>
                    <a:pt x="516703" y="112740"/>
                  </a:lnTo>
                  <a:lnTo>
                    <a:pt x="554493" y="177944"/>
                  </a:lnTo>
                  <a:lnTo>
                    <a:pt x="573888" y="250415"/>
                  </a:lnTo>
                  <a:lnTo>
                    <a:pt x="576364" y="287997"/>
                  </a:lnTo>
                  <a:close/>
                </a:path>
              </a:pathLst>
            </a:custGeom>
            <a:ln w="359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5" name="object 45"/>
          <p:cNvSpPr txBox="1"/>
          <p:nvPr/>
        </p:nvSpPr>
        <p:spPr>
          <a:xfrm>
            <a:off x="17514417" y="9534969"/>
            <a:ext cx="354330" cy="579120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83820">
              <a:lnSpc>
                <a:spcPct val="100000"/>
              </a:lnSpc>
              <a:spcBef>
                <a:spcPts val="320"/>
              </a:spcBef>
            </a:pPr>
            <a:fld id="{81D60167-4931-47E6-BA6A-407CBD079E47}" type="slidenum">
              <a:rPr sz="3200" dirty="0">
                <a:solidFill>
                  <a:srgbClr val="FFFFFF"/>
                </a:solidFill>
                <a:latin typeface="Open Sans"/>
                <a:cs typeface="Open Sans"/>
              </a:rPr>
              <a:t>8</a:t>
            </a:fld>
            <a:endParaRPr sz="3200">
              <a:latin typeface="Open Sans"/>
              <a:cs typeface="Open Sans"/>
            </a:endParaRPr>
          </a:p>
        </p:txBody>
      </p:sp>
      <p:sp>
        <p:nvSpPr>
          <p:cNvPr id="46" name="object 4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pc="-10" dirty="0"/>
              <a:t>25/09/20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13394779" y="9715644"/>
            <a:ext cx="270319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z="1800" dirty="0">
                <a:solidFill>
                  <a:srgbClr val="F8FBFF"/>
                </a:solidFill>
                <a:latin typeface="Liberation Sans"/>
                <a:cs typeface="Liberation Sans"/>
              </a:rPr>
              <a:t>IIS </a:t>
            </a:r>
            <a:r>
              <a:rPr sz="1800" spc="-5" dirty="0">
                <a:solidFill>
                  <a:srgbClr val="F8FBFF"/>
                </a:solidFill>
                <a:latin typeface="Liberation Sans"/>
                <a:cs typeface="Liberation Sans"/>
              </a:rPr>
              <a:t>C. </a:t>
            </a:r>
            <a:r>
              <a:rPr sz="1800" spc="-10" dirty="0">
                <a:solidFill>
                  <a:srgbClr val="F8FBFF"/>
                </a:solidFill>
                <a:latin typeface="Liberation Sans"/>
                <a:cs typeface="Liberation Sans"/>
              </a:rPr>
              <a:t>PISACANE </a:t>
            </a:r>
            <a:r>
              <a:rPr sz="1800" dirty="0">
                <a:solidFill>
                  <a:srgbClr val="F8FBFF"/>
                </a:solidFill>
                <a:latin typeface="Liberation Sans"/>
                <a:cs typeface="Liberation Sans"/>
              </a:rPr>
              <a:t>-</a:t>
            </a:r>
            <a:r>
              <a:rPr sz="1800" spc="-30" dirty="0">
                <a:solidFill>
                  <a:srgbClr val="F8FBFF"/>
                </a:solidFill>
                <a:latin typeface="Liberation Sans"/>
                <a:cs typeface="Liberation Sans"/>
              </a:rPr>
              <a:t> </a:t>
            </a:r>
            <a:r>
              <a:rPr sz="1800" spc="-10" dirty="0">
                <a:solidFill>
                  <a:srgbClr val="F8FBFF"/>
                </a:solidFill>
                <a:latin typeface="Liberation Sans"/>
                <a:cs typeface="Liberation Sans"/>
              </a:rPr>
              <a:t>SAPRI</a:t>
            </a:r>
            <a:endParaRPr sz="1800">
              <a:latin typeface="Liberation Sans"/>
              <a:cs typeface="Liberation Sa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18182" y="3429339"/>
            <a:ext cx="12036425" cy="30822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8800"/>
              </a:lnSpc>
              <a:spcBef>
                <a:spcPts val="100"/>
              </a:spcBef>
              <a:tabLst>
                <a:tab pos="6817995" algn="l"/>
              </a:tabLst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Per garantire il distanziamento</a:t>
            </a:r>
            <a:r>
              <a:rPr sz="2200" b="1" spc="3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sociale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previsto,	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le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classi sono state distribuite in base 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alle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dimensioni dei locali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sono stati adibite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ad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aule spazi quali aula magna,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aula 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lettura,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ecc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 .</a:t>
            </a:r>
            <a:endParaRPr sz="2200">
              <a:latin typeface="Open Sans"/>
              <a:cs typeface="Open Sans"/>
            </a:endParaRPr>
          </a:p>
          <a:p>
            <a:pPr marL="12700" marR="440055">
              <a:lnSpc>
                <a:spcPct val="136000"/>
              </a:lnSpc>
              <a:spcBef>
                <a:spcPts val="2220"/>
              </a:spcBef>
              <a:tabLst>
                <a:tab pos="1452245" algn="l"/>
                <a:tab pos="2263775" algn="l"/>
              </a:tabLst>
            </a:pP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Gli</a:t>
            </a:r>
            <a:r>
              <a:rPr sz="2200" b="1" spc="5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edifici	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sono	oggetto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di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intervento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 adeguamento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di adattamento funzionale 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degli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spazi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delle aule didattiche in 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conseguenza dell’emergenza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sanitaria da</a:t>
            </a:r>
            <a:r>
              <a:rPr sz="2200" b="1" spc="120" dirty="0">
                <a:solidFill>
                  <a:srgbClr val="263654"/>
                </a:solidFill>
                <a:latin typeface="Open Sans"/>
                <a:cs typeface="Open Sans"/>
              </a:rPr>
              <a:t>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Covid</a:t>
            </a:r>
            <a:endParaRPr sz="2200">
              <a:latin typeface="Open Sans"/>
              <a:cs typeface="Open Sans"/>
            </a:endParaRPr>
          </a:p>
          <a:p>
            <a:pPr marL="12700">
              <a:lnSpc>
                <a:spcPct val="100000"/>
              </a:lnSpc>
              <a:spcBef>
                <a:spcPts val="1030"/>
              </a:spcBef>
              <a:tabLst>
                <a:tab pos="298450" algn="l"/>
                <a:tab pos="1212850" algn="l"/>
                <a:tab pos="2817495" algn="l"/>
                <a:tab pos="4180840" algn="l"/>
              </a:tabLst>
            </a:pP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–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Fondi	strutturali	</a:t>
            </a:r>
            <a:r>
              <a:rPr sz="2200" b="1" spc="-10" dirty="0">
                <a:solidFill>
                  <a:srgbClr val="263654"/>
                </a:solidFill>
                <a:latin typeface="Open Sans"/>
                <a:cs typeface="Open Sans"/>
              </a:rPr>
              <a:t>europei	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PON </a:t>
            </a:r>
            <a:r>
              <a:rPr sz="2200" b="1" dirty="0">
                <a:solidFill>
                  <a:srgbClr val="263654"/>
                </a:solidFill>
                <a:latin typeface="Open Sans"/>
                <a:cs typeface="Open Sans"/>
              </a:rPr>
              <a:t>e </a:t>
            </a:r>
            <a:r>
              <a:rPr sz="2200" b="1" spc="-5" dirty="0">
                <a:solidFill>
                  <a:srgbClr val="263654"/>
                </a:solidFill>
                <a:latin typeface="Open Sans"/>
                <a:cs typeface="Open Sans"/>
              </a:rPr>
              <a:t>FESR.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85622" y="1004662"/>
            <a:ext cx="1447800" cy="788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-5" dirty="0"/>
              <a:t>Au</a:t>
            </a:r>
            <a:r>
              <a:rPr sz="5000" spc="-10" dirty="0"/>
              <a:t>l</a:t>
            </a:r>
            <a:r>
              <a:rPr sz="5000" dirty="0"/>
              <a:t>e</a:t>
            </a:r>
            <a:endParaRPr sz="5000"/>
          </a:p>
        </p:txBody>
      </p:sp>
      <p:grpSp>
        <p:nvGrpSpPr>
          <p:cNvPr id="4" name="object 4"/>
          <p:cNvGrpSpPr/>
          <p:nvPr/>
        </p:nvGrpSpPr>
        <p:grpSpPr>
          <a:xfrm>
            <a:off x="0" y="1789204"/>
            <a:ext cx="18288000" cy="8495665"/>
            <a:chOff x="0" y="1789204"/>
            <a:chExt cx="18288000" cy="8495665"/>
          </a:xfrm>
        </p:grpSpPr>
        <p:sp>
          <p:nvSpPr>
            <p:cNvPr id="5" name="object 5"/>
            <p:cNvSpPr/>
            <p:nvPr/>
          </p:nvSpPr>
          <p:spPr>
            <a:xfrm>
              <a:off x="0" y="1789204"/>
              <a:ext cx="18288000" cy="8495665"/>
            </a:xfrm>
            <a:custGeom>
              <a:avLst/>
              <a:gdLst/>
              <a:ahLst/>
              <a:cxnLst/>
              <a:rect l="l" t="t" r="r" b="b"/>
              <a:pathLst>
                <a:path w="18288000" h="8495665">
                  <a:moveTo>
                    <a:pt x="3419995" y="0"/>
                  </a:moveTo>
                  <a:lnTo>
                    <a:pt x="597598" y="0"/>
                  </a:lnTo>
                  <a:lnTo>
                    <a:pt x="597598" y="179997"/>
                  </a:lnTo>
                  <a:lnTo>
                    <a:pt x="3419995" y="179997"/>
                  </a:lnTo>
                  <a:lnTo>
                    <a:pt x="3419995" y="0"/>
                  </a:lnTo>
                  <a:close/>
                </a:path>
                <a:path w="18288000" h="8495665">
                  <a:moveTo>
                    <a:pt x="18287632" y="8495640"/>
                  </a:moveTo>
                  <a:lnTo>
                    <a:pt x="18287619" y="7570800"/>
                  </a:lnTo>
                  <a:lnTo>
                    <a:pt x="0" y="7570800"/>
                  </a:lnTo>
                  <a:lnTo>
                    <a:pt x="0" y="8495640"/>
                  </a:lnTo>
                  <a:lnTo>
                    <a:pt x="18287632" y="8495640"/>
                  </a:lnTo>
                  <a:close/>
                </a:path>
              </a:pathLst>
            </a:custGeom>
            <a:solidFill>
              <a:srgbClr val="4F92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7415357" y="9540002"/>
              <a:ext cx="576580" cy="576580"/>
            </a:xfrm>
            <a:custGeom>
              <a:avLst/>
              <a:gdLst/>
              <a:ahLst/>
              <a:cxnLst/>
              <a:rect l="l" t="t" r="r" b="b"/>
              <a:pathLst>
                <a:path w="576580" h="576579">
                  <a:moveTo>
                    <a:pt x="576364" y="287997"/>
                  </a:moveTo>
                  <a:lnTo>
                    <a:pt x="566553" y="362745"/>
                  </a:lnTo>
                  <a:lnTo>
                    <a:pt x="537844" y="432358"/>
                  </a:lnTo>
                  <a:lnTo>
                    <a:pt x="491850" y="491850"/>
                  </a:lnTo>
                  <a:lnTo>
                    <a:pt x="432358" y="537845"/>
                  </a:lnTo>
                  <a:lnTo>
                    <a:pt x="362745" y="566553"/>
                  </a:lnTo>
                  <a:lnTo>
                    <a:pt x="287997" y="576364"/>
                  </a:lnTo>
                  <a:lnTo>
                    <a:pt x="250415" y="573888"/>
                  </a:lnTo>
                  <a:lnTo>
                    <a:pt x="177944" y="554493"/>
                  </a:lnTo>
                  <a:lnTo>
                    <a:pt x="112740" y="516703"/>
                  </a:lnTo>
                  <a:lnTo>
                    <a:pt x="59660" y="463623"/>
                  </a:lnTo>
                  <a:lnTo>
                    <a:pt x="21870" y="398413"/>
                  </a:lnTo>
                  <a:lnTo>
                    <a:pt x="2475" y="325793"/>
                  </a:lnTo>
                  <a:lnTo>
                    <a:pt x="0" y="287997"/>
                  </a:lnTo>
                  <a:lnTo>
                    <a:pt x="2475" y="250415"/>
                  </a:lnTo>
                  <a:lnTo>
                    <a:pt x="21870" y="177944"/>
                  </a:lnTo>
                  <a:lnTo>
                    <a:pt x="59660" y="112740"/>
                  </a:lnTo>
                  <a:lnTo>
                    <a:pt x="112740" y="59660"/>
                  </a:lnTo>
                  <a:lnTo>
                    <a:pt x="177944" y="21870"/>
                  </a:lnTo>
                  <a:lnTo>
                    <a:pt x="250415" y="2475"/>
                  </a:lnTo>
                  <a:lnTo>
                    <a:pt x="287997" y="0"/>
                  </a:lnTo>
                  <a:lnTo>
                    <a:pt x="325793" y="2475"/>
                  </a:lnTo>
                  <a:lnTo>
                    <a:pt x="398413" y="21870"/>
                  </a:lnTo>
                  <a:lnTo>
                    <a:pt x="463623" y="59660"/>
                  </a:lnTo>
                  <a:lnTo>
                    <a:pt x="516703" y="112740"/>
                  </a:lnTo>
                  <a:lnTo>
                    <a:pt x="554493" y="177944"/>
                  </a:lnTo>
                  <a:lnTo>
                    <a:pt x="573888" y="250415"/>
                  </a:lnTo>
                  <a:lnTo>
                    <a:pt x="576364" y="287997"/>
                  </a:lnTo>
                  <a:close/>
                </a:path>
              </a:pathLst>
            </a:custGeom>
            <a:ln w="359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7514417" y="9534969"/>
            <a:ext cx="354330" cy="579120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83820">
              <a:lnSpc>
                <a:spcPct val="100000"/>
              </a:lnSpc>
              <a:spcBef>
                <a:spcPts val="320"/>
              </a:spcBef>
            </a:pPr>
            <a:fld id="{81D60167-4931-47E6-BA6A-407CBD079E47}" type="slidenum">
              <a:rPr sz="3200" dirty="0">
                <a:solidFill>
                  <a:srgbClr val="FFFFFF"/>
                </a:solidFill>
                <a:latin typeface="Open Sans"/>
                <a:cs typeface="Open Sans"/>
              </a:rPr>
              <a:t>9</a:t>
            </a:fld>
            <a:endParaRPr sz="3200">
              <a:latin typeface="Open Sans"/>
              <a:cs typeface="Open Sans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pc="-10" dirty="0"/>
              <a:t>25/09/20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3394779" y="9715644"/>
            <a:ext cx="270319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z="1800" dirty="0">
                <a:solidFill>
                  <a:srgbClr val="F8FBFF"/>
                </a:solidFill>
                <a:latin typeface="Liberation Sans"/>
                <a:cs typeface="Liberation Sans"/>
              </a:rPr>
              <a:t>IIS </a:t>
            </a:r>
            <a:r>
              <a:rPr sz="1800" spc="-5" dirty="0">
                <a:solidFill>
                  <a:srgbClr val="F8FBFF"/>
                </a:solidFill>
                <a:latin typeface="Liberation Sans"/>
                <a:cs typeface="Liberation Sans"/>
              </a:rPr>
              <a:t>C. </a:t>
            </a:r>
            <a:r>
              <a:rPr sz="1800" spc="-10" dirty="0">
                <a:solidFill>
                  <a:srgbClr val="F8FBFF"/>
                </a:solidFill>
                <a:latin typeface="Liberation Sans"/>
                <a:cs typeface="Liberation Sans"/>
              </a:rPr>
              <a:t>PISACANE </a:t>
            </a:r>
            <a:r>
              <a:rPr sz="1800" dirty="0">
                <a:solidFill>
                  <a:srgbClr val="F8FBFF"/>
                </a:solidFill>
                <a:latin typeface="Liberation Sans"/>
                <a:cs typeface="Liberation Sans"/>
              </a:rPr>
              <a:t>-</a:t>
            </a:r>
            <a:r>
              <a:rPr sz="1800" spc="-30" dirty="0">
                <a:solidFill>
                  <a:srgbClr val="F8FBFF"/>
                </a:solidFill>
                <a:latin typeface="Liberation Sans"/>
                <a:cs typeface="Liberation Sans"/>
              </a:rPr>
              <a:t> </a:t>
            </a:r>
            <a:r>
              <a:rPr sz="1800" spc="-10" dirty="0">
                <a:solidFill>
                  <a:srgbClr val="F8FBFF"/>
                </a:solidFill>
                <a:latin typeface="Liberation Sans"/>
                <a:cs typeface="Liberation Sans"/>
              </a:rPr>
              <a:t>SAPRI</a:t>
            </a:r>
            <a:endParaRPr sz="1800">
              <a:latin typeface="Liberation Sans"/>
              <a:cs typeface="Liberatio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</TotalTime>
  <Words>1843</Words>
  <Application>Microsoft Office PowerPoint</Application>
  <PresentationFormat>Personalizzato</PresentationFormat>
  <Paragraphs>442</Paragraphs>
  <Slides>33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33</vt:i4>
      </vt:variant>
    </vt:vector>
  </HeadingPairs>
  <TitlesOfParts>
    <vt:vector size="40" baseType="lpstr">
      <vt:lpstr>Calibri</vt:lpstr>
      <vt:lpstr>Liberation Sans</vt:lpstr>
      <vt:lpstr>Open Sans</vt:lpstr>
      <vt:lpstr>OpenSymbol</vt:lpstr>
      <vt:lpstr>Segoe UI</vt:lpstr>
      <vt:lpstr>Times New Roman</vt:lpstr>
      <vt:lpstr>Office Theme</vt:lpstr>
      <vt:lpstr>I.I.S. “CARLO PISACANE” – SAPRI</vt:lpstr>
      <vt:lpstr>Finalità</vt:lpstr>
      <vt:lpstr>Presentazione standard di PowerPoint</vt:lpstr>
      <vt:lpstr>Tradizione e Innovazione</vt:lpstr>
      <vt:lpstr>Collaborazione</vt:lpstr>
      <vt:lpstr>La nostra organizzazione</vt:lpstr>
      <vt:lpstr>Ingressi</vt:lpstr>
      <vt:lpstr>DIDATTICA</vt:lpstr>
      <vt:lpstr>Aule</vt:lpstr>
      <vt:lpstr>In aula</vt:lpstr>
      <vt:lpstr>In aula</vt:lpstr>
      <vt:lpstr>In aula</vt:lpstr>
      <vt:lpstr>Comportamenti</vt:lpstr>
      <vt:lpstr>Situazioni di fragilità</vt:lpstr>
      <vt:lpstr>Assenze</vt:lpstr>
      <vt:lpstr>Attività di I.R.C.</vt:lpstr>
      <vt:lpstr>Laboratori</vt:lpstr>
      <vt:lpstr>Utilizzo dei bagni</vt:lpstr>
      <vt:lpstr>Pausa merenda</vt:lpstr>
      <vt:lpstr>Palestra</vt:lpstr>
      <vt:lpstr>Didattica</vt:lpstr>
      <vt:lpstr>Didattica Digitale Integrata</vt:lpstr>
      <vt:lpstr>Strumentazione per la didattica digitale</vt:lpstr>
      <vt:lpstr>Materiale scolastico</vt:lpstr>
      <vt:lpstr>Disabilità e inclusione scolastica</vt:lpstr>
      <vt:lpstr>Assemblee, riunioni collegiali</vt:lpstr>
      <vt:lpstr>Verifica delle regole del protocollo</vt:lpstr>
      <vt:lpstr>Per una collaborazione fattiva</vt:lpstr>
      <vt:lpstr>Piano di Offerta Formativa</vt:lpstr>
      <vt:lpstr>La nostra Scuola</vt:lpstr>
      <vt:lpstr>Formazione</vt:lpstr>
      <vt:lpstr>Notizie utili</vt:lpstr>
      <vt:lpstr>I.I.S. “Carlo Pisacane”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I.I.S. “CARLO PISACANE” – SAPRI</dc:title>
  <cp:lastModifiedBy>ESAMI2019</cp:lastModifiedBy>
  <cp:revision>3</cp:revision>
  <dcterms:created xsi:type="dcterms:W3CDTF">2020-09-25T07:52:55Z</dcterms:created>
  <dcterms:modified xsi:type="dcterms:W3CDTF">2020-09-25T10:30:40Z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2020-09-25T00:00:00Z</vt:filetime>
  </property>
  <property fmtid="{D5CDD505-2E9C-101B-9397-08002B2CF9AE}" pid="3" name="Creator">
    <vt:lpwstr>Draw</vt:lpwstr>
  </property>
  <property fmtid="{D5CDD505-2E9C-101B-9397-08002B2CF9AE}" pid="4" name="LastSaved">
    <vt:filetime>2020-09-25T00:00:00Z</vt:filetime>
  </property>
</Properties>
</file>