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2" autoAdjust="0"/>
    <p:restoredTop sz="94664" autoAdjust="0"/>
  </p:normalViewPr>
  <p:slideViewPr>
    <p:cSldViewPr>
      <p:cViewPr varScale="1">
        <p:scale>
          <a:sx n="83" d="100"/>
          <a:sy n="83" d="100"/>
        </p:scale>
        <p:origin x="-1426"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535133A-82BD-4966-B86D-DF372574B70E}" type="datetimeFigureOut">
              <a:rPr lang="it-IT" smtClean="0"/>
              <a:pPr/>
              <a:t>16/05/2024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92926B8-1EA9-4EB0-8166-648EC5FCD534}"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535133A-82BD-4966-B86D-DF372574B70E}" type="datetimeFigureOut">
              <a:rPr lang="it-IT" smtClean="0"/>
              <a:pPr/>
              <a:t>16/05/2024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92926B8-1EA9-4EB0-8166-648EC5FCD534}"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535133A-82BD-4966-B86D-DF372574B70E}" type="datetimeFigureOut">
              <a:rPr lang="it-IT" smtClean="0"/>
              <a:pPr/>
              <a:t>16/05/2024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92926B8-1EA9-4EB0-8166-648EC5FCD534}"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535133A-82BD-4966-B86D-DF372574B70E}" type="datetimeFigureOut">
              <a:rPr lang="it-IT" smtClean="0"/>
              <a:pPr/>
              <a:t>16/05/2024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92926B8-1EA9-4EB0-8166-648EC5FCD53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535133A-82BD-4966-B86D-DF372574B70E}" type="datetimeFigureOut">
              <a:rPr lang="it-IT" smtClean="0"/>
              <a:pPr/>
              <a:t>16/05/2024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92926B8-1EA9-4EB0-8166-648EC5FCD534}"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535133A-82BD-4966-B86D-DF372574B70E}" type="datetimeFigureOut">
              <a:rPr lang="it-IT" smtClean="0"/>
              <a:pPr/>
              <a:t>16/05/2024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92926B8-1EA9-4EB0-8166-648EC5FCD534}"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535133A-82BD-4966-B86D-DF372574B70E}" type="datetimeFigureOut">
              <a:rPr lang="it-IT" smtClean="0"/>
              <a:pPr/>
              <a:t>16/05/2024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92926B8-1EA9-4EB0-8166-648EC5FCD534}"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535133A-82BD-4966-B86D-DF372574B70E}" type="datetimeFigureOut">
              <a:rPr lang="it-IT" smtClean="0"/>
              <a:pPr/>
              <a:t>16/05/2024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92926B8-1EA9-4EB0-8166-648EC5FCD534}"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535133A-82BD-4966-B86D-DF372574B70E}" type="datetimeFigureOut">
              <a:rPr lang="it-IT" smtClean="0"/>
              <a:pPr/>
              <a:t>16/05/2024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92926B8-1EA9-4EB0-8166-648EC5FCD534}"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535133A-82BD-4966-B86D-DF372574B70E}" type="datetimeFigureOut">
              <a:rPr lang="it-IT" smtClean="0"/>
              <a:pPr/>
              <a:t>16/05/2024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92926B8-1EA9-4EB0-8166-648EC5FCD534}"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535133A-82BD-4966-B86D-DF372574B70E}" type="datetimeFigureOut">
              <a:rPr lang="it-IT" smtClean="0"/>
              <a:pPr/>
              <a:t>16/05/2024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92926B8-1EA9-4EB0-8166-648EC5FCD534}"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35133A-82BD-4966-B86D-DF372574B70E}" type="datetimeFigureOut">
              <a:rPr lang="it-IT" smtClean="0"/>
              <a:pPr/>
              <a:t>16/05/2024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2926B8-1EA9-4EB0-8166-648EC5FCD534}"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 Id="rId5" Type="http://schemas.openxmlformats.org/officeDocument/2006/relationships/image" Target="../media/image8.jpeg"/><Relationship Id="rId4"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642910" y="142852"/>
            <a:ext cx="8229600" cy="571504"/>
          </a:xfrm>
        </p:spPr>
        <p:txBody>
          <a:bodyPr>
            <a:normAutofit fontScale="90000"/>
          </a:bodyPr>
          <a:lstStyle/>
          <a:p>
            <a:r>
              <a:rPr lang="it-IT" dirty="0" smtClean="0"/>
              <a:t/>
            </a:r>
            <a:br>
              <a:rPr lang="it-IT" dirty="0" smtClean="0"/>
            </a:br>
            <a:r>
              <a:rPr lang="it-IT" dirty="0" smtClean="0"/>
              <a:t> </a:t>
            </a:r>
            <a:br>
              <a:rPr lang="it-IT" dirty="0" smtClean="0"/>
            </a:br>
            <a:r>
              <a:rPr lang="it-IT" dirty="0" smtClean="0"/>
              <a:t/>
            </a:r>
            <a:br>
              <a:rPr lang="it-IT" dirty="0" smtClean="0"/>
            </a:br>
            <a:endParaRPr lang="it-IT" dirty="0"/>
          </a:p>
        </p:txBody>
      </p:sp>
      <p:sp>
        <p:nvSpPr>
          <p:cNvPr id="6" name="Segnaposto contenuto 5"/>
          <p:cNvSpPr>
            <a:spLocks noGrp="1"/>
          </p:cNvSpPr>
          <p:nvPr>
            <p:ph sz="half" idx="2"/>
          </p:nvPr>
        </p:nvSpPr>
        <p:spPr>
          <a:xfrm>
            <a:off x="6143636" y="3429000"/>
            <a:ext cx="2857520" cy="4572032"/>
          </a:xfrm>
          <a:ln>
            <a:solidFill>
              <a:schemeClr val="tx2">
                <a:lumMod val="20000"/>
                <a:lumOff val="80000"/>
                <a:alpha val="68000"/>
              </a:schemeClr>
            </a:solidFill>
          </a:ln>
        </p:spPr>
        <p:txBody>
          <a:bodyPr>
            <a:normAutofit/>
          </a:bodyPr>
          <a:lstStyle/>
          <a:p>
            <a:pPr algn="ctr">
              <a:buNone/>
            </a:pPr>
            <a:r>
              <a:rPr lang="it-IT" sz="1400" dirty="0" smtClean="0">
                <a:latin typeface="Bahnschrift" pitchFamily="34" charset="0"/>
              </a:rPr>
              <a:t>       </a:t>
            </a:r>
            <a:r>
              <a:rPr lang="it-IT" sz="1200" dirty="0" smtClean="0">
                <a:solidFill>
                  <a:srgbClr val="002060"/>
                </a:solidFill>
                <a:latin typeface="Californian FB" pitchFamily="18" charset="0"/>
              </a:rPr>
              <a:t>Un angolo suggestivo di Catania è Porta Garibaldi, precedentemente chiamata Porta </a:t>
            </a:r>
            <a:r>
              <a:rPr lang="it-IT" sz="1200" dirty="0" err="1" smtClean="0">
                <a:solidFill>
                  <a:srgbClr val="002060"/>
                </a:solidFill>
                <a:latin typeface="Californian FB" pitchFamily="18" charset="0"/>
              </a:rPr>
              <a:t>Ferdinandea</a:t>
            </a:r>
            <a:r>
              <a:rPr lang="it-IT" sz="1200" dirty="0" smtClean="0">
                <a:solidFill>
                  <a:srgbClr val="002060"/>
                </a:solidFill>
                <a:latin typeface="Californian FB" pitchFamily="18" charset="0"/>
              </a:rPr>
              <a:t>. Si trova esattamente al centro di Piazza Palestro, ovvero alla fine di Via Garibaldi, ed è un importante esempio del barocco catanese. L’arco trionfale sembra dare il benvenuto dalla parte ovest della città in corrispondenza del Duomo. Secondo la leggenda l’arco fu costruito dai catanesi proprio in quel punto in modo tale che i due sposi, ponendosi di fronte all’arco e guardando in basso verso la via San Filippo poi </a:t>
            </a:r>
            <a:r>
              <a:rPr lang="it-IT" sz="1200" dirty="0" err="1" smtClean="0">
                <a:solidFill>
                  <a:srgbClr val="002060"/>
                </a:solidFill>
                <a:latin typeface="Californian FB" pitchFamily="18" charset="0"/>
              </a:rPr>
              <a:t>Ferdinandea</a:t>
            </a:r>
            <a:r>
              <a:rPr lang="it-IT" sz="1200" dirty="0" smtClean="0">
                <a:solidFill>
                  <a:srgbClr val="002060"/>
                </a:solidFill>
                <a:latin typeface="Californian FB" pitchFamily="18" charset="0"/>
              </a:rPr>
              <a:t>, avessero la visuale della cattedrale di Sant’Agata</a:t>
            </a:r>
            <a:r>
              <a:rPr lang="it-IT" sz="1200" dirty="0" smtClean="0">
                <a:solidFill>
                  <a:srgbClr val="7030A0"/>
                </a:solidFill>
                <a:latin typeface="Californian FB" pitchFamily="18" charset="0"/>
              </a:rPr>
              <a:t>.</a:t>
            </a:r>
            <a:endParaRPr lang="it-IT" sz="1200" dirty="0">
              <a:solidFill>
                <a:srgbClr val="7030A0"/>
              </a:solidFill>
              <a:latin typeface="Californian FB" pitchFamily="18" charset="0"/>
            </a:endParaRPr>
          </a:p>
        </p:txBody>
      </p:sp>
      <p:sp>
        <p:nvSpPr>
          <p:cNvPr id="7" name="Segnaposto contenuto 5"/>
          <p:cNvSpPr txBox="1">
            <a:spLocks/>
          </p:cNvSpPr>
          <p:nvPr/>
        </p:nvSpPr>
        <p:spPr>
          <a:xfrm>
            <a:off x="142844" y="857232"/>
            <a:ext cx="2686040" cy="5929354"/>
          </a:xfrm>
          <a:prstGeom prst="rect">
            <a:avLst/>
          </a:prstGeom>
          <a:ln>
            <a:noFill/>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it-IT"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11" name="Rettangolo 10"/>
          <p:cNvSpPr/>
          <p:nvPr/>
        </p:nvSpPr>
        <p:spPr>
          <a:xfrm>
            <a:off x="142844" y="3571876"/>
            <a:ext cx="2643206" cy="2492990"/>
          </a:xfrm>
          <a:prstGeom prst="rect">
            <a:avLst/>
          </a:prstGeom>
        </p:spPr>
        <p:txBody>
          <a:bodyPr wrap="square">
            <a:spAutoFit/>
          </a:bodyPr>
          <a:lstStyle/>
          <a:p>
            <a:pPr algn="ctr"/>
            <a:r>
              <a:rPr lang="it-IT" sz="1200" dirty="0" smtClean="0">
                <a:solidFill>
                  <a:srgbClr val="002060"/>
                </a:solidFill>
                <a:latin typeface="Californian FB" pitchFamily="18" charset="0"/>
              </a:rPr>
              <a:t>Il monumento a Catania la Fontana dell’Elefante fu costruita dall’architetto Giovanni Battista </a:t>
            </a:r>
            <a:r>
              <a:rPr lang="it-IT" sz="1200" dirty="0" err="1" smtClean="0">
                <a:solidFill>
                  <a:srgbClr val="002060"/>
                </a:solidFill>
                <a:latin typeface="Californian FB" pitchFamily="18" charset="0"/>
              </a:rPr>
              <a:t>Vaccarini</a:t>
            </a:r>
            <a:r>
              <a:rPr lang="it-IT" sz="1200" dirty="0" smtClean="0">
                <a:solidFill>
                  <a:srgbClr val="002060"/>
                </a:solidFill>
                <a:latin typeface="Californian FB" pitchFamily="18" charset="0"/>
              </a:rPr>
              <a:t>. Questa bellissima fontana è posta al centro di Piazza Duomo,la piazza principale della città di Catania. L'elefante per i catanesi rappresenta un simbolo di un animale buono che si rifà alla forza e al desiderio di rinascita. Un sentimento molto importante e ricorrente nel corso della storia di Catania che più volte si è dovuta rialzare da terremoti, eruzioni laviche e altre tragedie.</a:t>
            </a:r>
            <a:endParaRPr lang="it-IT" sz="1200" dirty="0">
              <a:solidFill>
                <a:srgbClr val="002060"/>
              </a:solidFill>
              <a:latin typeface="Californian FB" pitchFamily="18" charset="0"/>
            </a:endParaRPr>
          </a:p>
        </p:txBody>
      </p:sp>
      <p:pic>
        <p:nvPicPr>
          <p:cNvPr id="10" name="Segnaposto contenuto 9" descr="elefante.jpeg"/>
          <p:cNvPicPr>
            <a:picLocks noGrp="1" noChangeAspect="1"/>
          </p:cNvPicPr>
          <p:nvPr>
            <p:ph sz="half" idx="1"/>
          </p:nvPr>
        </p:nvPicPr>
        <p:blipFill>
          <a:blip r:embed="rId2"/>
          <a:stretch>
            <a:fillRect/>
          </a:stretch>
        </p:blipFill>
        <p:spPr>
          <a:xfrm>
            <a:off x="500034" y="1071546"/>
            <a:ext cx="1999832" cy="235745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Immagine 11" descr="etna.jpeg"/>
          <p:cNvPicPr>
            <a:picLocks noChangeAspect="1"/>
          </p:cNvPicPr>
          <p:nvPr/>
        </p:nvPicPr>
        <p:blipFill>
          <a:blip r:embed="rId3" cstate="print"/>
          <a:stretch>
            <a:fillRect/>
          </a:stretch>
        </p:blipFill>
        <p:spPr>
          <a:xfrm>
            <a:off x="3214678" y="1214422"/>
            <a:ext cx="2714644" cy="16430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3" name="Rettangolo 12"/>
          <p:cNvSpPr/>
          <p:nvPr/>
        </p:nvSpPr>
        <p:spPr>
          <a:xfrm>
            <a:off x="3143240" y="3429000"/>
            <a:ext cx="2786082" cy="3046988"/>
          </a:xfrm>
          <a:prstGeom prst="rect">
            <a:avLst/>
          </a:prstGeom>
        </p:spPr>
        <p:txBody>
          <a:bodyPr wrap="square">
            <a:spAutoFit/>
          </a:bodyPr>
          <a:lstStyle/>
          <a:p>
            <a:pPr algn="ctr"/>
            <a:r>
              <a:rPr lang="it-IT" sz="1200" dirty="0" smtClean="0">
                <a:solidFill>
                  <a:schemeClr val="accent1">
                    <a:lumMod val="50000"/>
                  </a:schemeClr>
                </a:solidFill>
                <a:latin typeface="Californian FB" pitchFamily="18" charset="0"/>
              </a:rPr>
              <a:t>L'Etna è il vulcano più alto d'Europa e si trova sul lato est dell'isola italiana di Sicilia, in  provincia di Catania. Le origini della denominazione sono riconducibili alla pronuncia in greco antico </a:t>
            </a:r>
            <a:r>
              <a:rPr lang="it-IT" sz="1200" dirty="0" err="1" smtClean="0">
                <a:solidFill>
                  <a:schemeClr val="accent1">
                    <a:lumMod val="50000"/>
                  </a:schemeClr>
                </a:solidFill>
                <a:latin typeface="Californian FB" pitchFamily="18" charset="0"/>
              </a:rPr>
              <a:t>itacista</a:t>
            </a:r>
            <a:r>
              <a:rPr lang="it-IT" sz="1200" dirty="0" smtClean="0">
                <a:solidFill>
                  <a:schemeClr val="accent1">
                    <a:lumMod val="50000"/>
                  </a:schemeClr>
                </a:solidFill>
                <a:latin typeface="Californian FB" pitchFamily="18" charset="0"/>
              </a:rPr>
              <a:t> del nome </a:t>
            </a:r>
            <a:r>
              <a:rPr lang="it-IT" sz="1200" dirty="0" err="1" smtClean="0">
                <a:solidFill>
                  <a:schemeClr val="accent1">
                    <a:lumMod val="50000"/>
                  </a:schemeClr>
                </a:solidFill>
                <a:latin typeface="Californian FB" pitchFamily="18" charset="0"/>
              </a:rPr>
              <a:t>Aitna</a:t>
            </a:r>
            <a:r>
              <a:rPr lang="it-IT" sz="1200" dirty="0" smtClean="0">
                <a:solidFill>
                  <a:schemeClr val="accent1">
                    <a:lumMod val="50000"/>
                  </a:schemeClr>
                </a:solidFill>
                <a:latin typeface="Californian FB" pitchFamily="18" charset="0"/>
              </a:rPr>
              <a:t>, che deriva dal verbo ’</a:t>
            </a:r>
            <a:r>
              <a:rPr lang="it-IT" sz="1200" dirty="0" err="1" smtClean="0">
                <a:solidFill>
                  <a:schemeClr val="accent1">
                    <a:lumMod val="50000"/>
                  </a:schemeClr>
                </a:solidFill>
                <a:latin typeface="Californian FB" pitchFamily="18" charset="0"/>
              </a:rPr>
              <a:t>aitho</a:t>
            </a:r>
            <a:r>
              <a:rPr lang="it-IT" sz="1200" dirty="0" smtClean="0">
                <a:solidFill>
                  <a:schemeClr val="accent1">
                    <a:lumMod val="50000"/>
                  </a:schemeClr>
                </a:solidFill>
                <a:latin typeface="Californian FB" pitchFamily="18" charset="0"/>
              </a:rPr>
              <a:t>’,ovvero </a:t>
            </a:r>
            <a:r>
              <a:rPr lang="it-IT" sz="1200" dirty="0" err="1" smtClean="0">
                <a:solidFill>
                  <a:schemeClr val="accent1">
                    <a:lumMod val="50000"/>
                  </a:schemeClr>
                </a:solidFill>
                <a:latin typeface="Californian FB" pitchFamily="18" charset="0"/>
              </a:rPr>
              <a:t>bruciare.Sono</a:t>
            </a:r>
            <a:r>
              <a:rPr lang="it-IT" sz="1200" dirty="0" smtClean="0">
                <a:solidFill>
                  <a:schemeClr val="accent1">
                    <a:lumMod val="50000"/>
                  </a:schemeClr>
                </a:solidFill>
                <a:latin typeface="Californian FB" pitchFamily="18" charset="0"/>
              </a:rPr>
              <a:t> vari i miti che ruotano attorno all'affascinante vulcano, per esempio, il mito di </a:t>
            </a:r>
            <a:r>
              <a:rPr lang="it-IT" sz="1200" dirty="0" err="1" smtClean="0">
                <a:solidFill>
                  <a:schemeClr val="accent1">
                    <a:lumMod val="50000"/>
                  </a:schemeClr>
                </a:solidFill>
                <a:latin typeface="Californian FB" pitchFamily="18" charset="0"/>
              </a:rPr>
              <a:t>Tifeo</a:t>
            </a:r>
            <a:r>
              <a:rPr lang="it-IT" sz="1200" dirty="0" smtClean="0">
                <a:solidFill>
                  <a:schemeClr val="accent1">
                    <a:lumMod val="50000"/>
                  </a:schemeClr>
                </a:solidFill>
                <a:latin typeface="Californian FB" pitchFamily="18" charset="0"/>
              </a:rPr>
              <a:t> che tende a spiegare il motivo delle continue eruzioni dell'Etna e i non pochi movimenti tellurici di questa </a:t>
            </a:r>
            <a:r>
              <a:rPr lang="it-IT" sz="1200" dirty="0" err="1" smtClean="0">
                <a:solidFill>
                  <a:schemeClr val="accent1">
                    <a:lumMod val="50000"/>
                  </a:schemeClr>
                </a:solidFill>
                <a:latin typeface="Californian FB" pitchFamily="18" charset="0"/>
              </a:rPr>
              <a:t>terra.Sia</a:t>
            </a:r>
            <a:r>
              <a:rPr lang="it-IT" sz="1200" dirty="0" smtClean="0">
                <a:solidFill>
                  <a:schemeClr val="accent1">
                    <a:lumMod val="50000"/>
                  </a:schemeClr>
                </a:solidFill>
                <a:latin typeface="Californian FB" pitchFamily="18" charset="0"/>
              </a:rPr>
              <a:t> nella mitologia greca che in quella romana, l’Etna rappresentava la forza distruttiva del fuoco e veniva associato a divinità potenti.</a:t>
            </a:r>
            <a:endParaRPr lang="it-IT" sz="1200" dirty="0">
              <a:solidFill>
                <a:schemeClr val="accent1">
                  <a:lumMod val="50000"/>
                </a:schemeClr>
              </a:solidFill>
              <a:latin typeface="Californian FB" pitchFamily="18" charset="0"/>
            </a:endParaRPr>
          </a:p>
        </p:txBody>
      </p:sp>
      <p:pic>
        <p:nvPicPr>
          <p:cNvPr id="14" name="Immagine 13" descr="porta.jpeg"/>
          <p:cNvPicPr>
            <a:picLocks noChangeAspect="1"/>
          </p:cNvPicPr>
          <p:nvPr/>
        </p:nvPicPr>
        <p:blipFill>
          <a:blip r:embed="rId4"/>
          <a:stretch>
            <a:fillRect/>
          </a:stretch>
        </p:blipFill>
        <p:spPr>
          <a:xfrm>
            <a:off x="6572264" y="1000108"/>
            <a:ext cx="2097655" cy="242889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5" name="Rettangolo 14"/>
          <p:cNvSpPr/>
          <p:nvPr/>
        </p:nvSpPr>
        <p:spPr>
          <a:xfrm>
            <a:off x="1928794" y="142852"/>
            <a:ext cx="5143536" cy="923330"/>
          </a:xfrm>
          <a:prstGeom prst="rect">
            <a:avLst/>
          </a:prstGeom>
          <a:noFill/>
        </p:spPr>
        <p:txBody>
          <a:bodyPr wrap="square" lIns="91440" tIns="45720" rIns="91440" bIns="45720">
            <a:noAutofit/>
            <a:scene3d>
              <a:camera prst="orthographicFront"/>
              <a:lightRig rig="flat" dir="tl">
                <a:rot lat="0" lon="0" rev="6600000"/>
              </a:lightRig>
            </a:scene3d>
            <a:sp3d extrusionH="25400" contourW="8890" prstMaterial="metal">
              <a:bevelT w="38100" h="31750"/>
              <a:contourClr>
                <a:schemeClr val="accent2">
                  <a:shade val="75000"/>
                </a:schemeClr>
              </a:contourClr>
            </a:sp3d>
          </a:bodyPr>
          <a:lstStyle/>
          <a:p>
            <a:pPr algn="ctr"/>
            <a:r>
              <a:rPr lang="it-IT" sz="4000" b="1" dirty="0" smtClean="0">
                <a:ln w="11430">
                  <a:solidFill>
                    <a:schemeClr val="tx2">
                      <a:lumMod val="20000"/>
                      <a:lumOff val="80000"/>
                      <a:alpha val="68000"/>
                    </a:schemeClr>
                  </a:solidFill>
                </a:ln>
                <a:solidFill>
                  <a:schemeClr val="tx2">
                    <a:lumMod val="60000"/>
                    <a:lumOff val="40000"/>
                  </a:schemeClr>
                </a:solidFill>
                <a:latin typeface="Georgia" pitchFamily="18" charset="0"/>
              </a:rPr>
              <a:t>Catania  (K</a:t>
            </a:r>
            <a:r>
              <a:rPr lang="el-GR" sz="4000" b="1" dirty="0" smtClean="0">
                <a:ln w="11430">
                  <a:solidFill>
                    <a:schemeClr val="tx2">
                      <a:lumMod val="20000"/>
                      <a:lumOff val="80000"/>
                      <a:alpha val="68000"/>
                    </a:schemeClr>
                  </a:solidFill>
                </a:ln>
                <a:solidFill>
                  <a:schemeClr val="tx2">
                    <a:lumMod val="60000"/>
                    <a:lumOff val="40000"/>
                  </a:schemeClr>
                </a:solidFill>
                <a:latin typeface="Georgia" pitchFamily="18" charset="0"/>
              </a:rPr>
              <a:t>ατά</a:t>
            </a:r>
            <a:r>
              <a:rPr lang="it-IT" sz="4000" b="1" dirty="0" smtClean="0">
                <a:ln w="11430">
                  <a:solidFill>
                    <a:schemeClr val="tx2">
                      <a:lumMod val="20000"/>
                      <a:lumOff val="80000"/>
                      <a:alpha val="68000"/>
                    </a:schemeClr>
                  </a:solidFill>
                </a:ln>
                <a:solidFill>
                  <a:schemeClr val="tx2">
                    <a:lumMod val="60000"/>
                    <a:lumOff val="40000"/>
                  </a:schemeClr>
                </a:solidFill>
                <a:latin typeface="Georgia" pitchFamily="18" charset="0"/>
              </a:rPr>
              <a:t>v</a:t>
            </a:r>
            <a:r>
              <a:rPr lang="el-GR" sz="4000" b="1" dirty="0" smtClean="0">
                <a:ln w="11430">
                  <a:solidFill>
                    <a:schemeClr val="tx2">
                      <a:lumMod val="20000"/>
                      <a:lumOff val="80000"/>
                      <a:alpha val="68000"/>
                    </a:schemeClr>
                  </a:solidFill>
                </a:ln>
                <a:solidFill>
                  <a:schemeClr val="tx2">
                    <a:lumMod val="60000"/>
                    <a:lumOff val="40000"/>
                  </a:schemeClr>
                </a:solidFill>
                <a:latin typeface="Georgia" pitchFamily="18" charset="0"/>
              </a:rPr>
              <a:t>η</a:t>
            </a:r>
            <a:r>
              <a:rPr lang="it-IT" sz="4000" b="1" dirty="0" smtClean="0">
                <a:ln w="11430">
                  <a:solidFill>
                    <a:schemeClr val="tx2">
                      <a:lumMod val="20000"/>
                      <a:lumOff val="80000"/>
                      <a:alpha val="68000"/>
                    </a:schemeClr>
                  </a:solidFill>
                </a:ln>
                <a:solidFill>
                  <a:schemeClr val="tx2">
                    <a:lumMod val="60000"/>
                    <a:lumOff val="40000"/>
                  </a:schemeClr>
                </a:solidFill>
                <a:latin typeface="Georgia" pitchFamily="18" charset="0"/>
              </a:rPr>
              <a:t>)  </a:t>
            </a:r>
            <a:endParaRPr lang="it-IT" sz="4000" b="1" cap="none" spc="0" dirty="0">
              <a:ln w="11430">
                <a:solidFill>
                  <a:schemeClr val="tx2">
                    <a:lumMod val="20000"/>
                    <a:lumOff val="80000"/>
                    <a:alpha val="68000"/>
                  </a:schemeClr>
                </a:solidFill>
              </a:ln>
              <a:solidFill>
                <a:schemeClr val="tx2">
                  <a:lumMod val="60000"/>
                  <a:lumOff val="40000"/>
                </a:schemeClr>
              </a:solidFill>
              <a:latin typeface="Georgia" pitchFamily="18" charset="0"/>
            </a:endParaRPr>
          </a:p>
        </p:txBody>
      </p:sp>
      <p:pic>
        <p:nvPicPr>
          <p:cNvPr id="17" name="Immagine 16" descr="Catania-Stemma.svg.png"/>
          <p:cNvPicPr>
            <a:picLocks noChangeAspect="1"/>
          </p:cNvPicPr>
          <p:nvPr/>
        </p:nvPicPr>
        <p:blipFill>
          <a:blip r:embed="rId5" cstate="print"/>
          <a:stretch>
            <a:fillRect/>
          </a:stretch>
        </p:blipFill>
        <p:spPr>
          <a:xfrm>
            <a:off x="1500166" y="71414"/>
            <a:ext cx="528035" cy="857232"/>
          </a:xfrm>
          <a:prstGeom prst="rect">
            <a:avLst/>
          </a:prstGeom>
        </p:spPr>
      </p:pic>
      <p:pic>
        <p:nvPicPr>
          <p:cNvPr id="18" name="Immagine 17" descr="Catania-Stemma.svg.png"/>
          <p:cNvPicPr>
            <a:picLocks noChangeAspect="1"/>
          </p:cNvPicPr>
          <p:nvPr/>
        </p:nvPicPr>
        <p:blipFill>
          <a:blip r:embed="rId5" cstate="print"/>
          <a:stretch>
            <a:fillRect/>
          </a:stretch>
        </p:blipFill>
        <p:spPr>
          <a:xfrm>
            <a:off x="6972923" y="71414"/>
            <a:ext cx="528035" cy="857232"/>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ttangolo 5"/>
          <p:cNvSpPr/>
          <p:nvPr/>
        </p:nvSpPr>
        <p:spPr>
          <a:xfrm>
            <a:off x="285720" y="2786058"/>
            <a:ext cx="2571768" cy="2308324"/>
          </a:xfrm>
          <a:prstGeom prst="rect">
            <a:avLst/>
          </a:prstGeom>
        </p:spPr>
        <p:txBody>
          <a:bodyPr wrap="square">
            <a:spAutoFit/>
          </a:bodyPr>
          <a:lstStyle/>
          <a:p>
            <a:pPr algn="ctr"/>
            <a:r>
              <a:rPr lang="it-IT" sz="1200" dirty="0" smtClean="0">
                <a:solidFill>
                  <a:srgbClr val="002060"/>
                </a:solidFill>
                <a:latin typeface="Californian FB" pitchFamily="18" charset="0"/>
              </a:rPr>
              <a:t>Sant’Agata è presente nella tradizione artistica catanese e nella considerazione popolare nelle vesti di santa bambina mite e delicata, ma al tempo stesso è vista come santa potente, fiera e temibile. Agata è la giovinetta delicata e pudica che subì le torture per amore di Cristo, che liberò la sua terra dalla corruzione dei costumi, restituendo il senso del pudore che la religione pagana aveva indebolito.</a:t>
            </a:r>
            <a:endParaRPr lang="it-IT" sz="1200" dirty="0">
              <a:solidFill>
                <a:srgbClr val="002060"/>
              </a:solidFill>
              <a:latin typeface="Californian FB" pitchFamily="18" charset="0"/>
            </a:endParaRPr>
          </a:p>
        </p:txBody>
      </p:sp>
      <p:pic>
        <p:nvPicPr>
          <p:cNvPr id="7" name="Immagine 6" descr="sant'agata.jpeg"/>
          <p:cNvPicPr>
            <a:picLocks noChangeAspect="1"/>
          </p:cNvPicPr>
          <p:nvPr/>
        </p:nvPicPr>
        <p:blipFill>
          <a:blip r:embed="rId2" cstate="print"/>
          <a:stretch>
            <a:fillRect/>
          </a:stretch>
        </p:blipFill>
        <p:spPr>
          <a:xfrm>
            <a:off x="285720" y="500042"/>
            <a:ext cx="2581314" cy="168476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4338" name="Picture 2" descr="C:\Users\Anna\Desktop\catania\catania citta.jpeg"/>
          <p:cNvPicPr>
            <a:picLocks noChangeAspect="1" noChangeArrowheads="1"/>
          </p:cNvPicPr>
          <p:nvPr/>
        </p:nvPicPr>
        <p:blipFill>
          <a:blip r:embed="rId3" cstate="print"/>
          <a:srcRect/>
          <a:stretch>
            <a:fillRect/>
          </a:stretch>
        </p:blipFill>
        <p:spPr bwMode="auto">
          <a:xfrm>
            <a:off x="6215074" y="571480"/>
            <a:ext cx="2705985" cy="178595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10" name="Rettangolo 9"/>
          <p:cNvSpPr/>
          <p:nvPr/>
        </p:nvSpPr>
        <p:spPr>
          <a:xfrm rot="21174279">
            <a:off x="6377672" y="3416130"/>
            <a:ext cx="2918053" cy="175432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endPar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ahnschrift" pitchFamily="34" charset="0"/>
            </a:endParaRPr>
          </a:p>
          <a:p>
            <a:pPr algn="ct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Bahnschrift" pitchFamily="34" charset="0"/>
            </a:endParaRPr>
          </a:p>
        </p:txBody>
      </p:sp>
      <p:pic>
        <p:nvPicPr>
          <p:cNvPr id="12" name="Immagine 11" descr="Trinacria-Symbol.jpg"/>
          <p:cNvPicPr>
            <a:picLocks noChangeAspect="1"/>
          </p:cNvPicPr>
          <p:nvPr/>
        </p:nvPicPr>
        <p:blipFill>
          <a:blip r:embed="rId4"/>
          <a:stretch>
            <a:fillRect/>
          </a:stretch>
        </p:blipFill>
        <p:spPr>
          <a:xfrm>
            <a:off x="3214678" y="2524119"/>
            <a:ext cx="2857520" cy="1905013"/>
          </a:xfrm>
          <a:prstGeom prst="rect">
            <a:avLst/>
          </a:prstGeom>
          <a:ln>
            <a:noFill/>
          </a:ln>
          <a:effectLst>
            <a:softEdge rad="112500"/>
          </a:effectLst>
        </p:spPr>
      </p:pic>
      <p:pic>
        <p:nvPicPr>
          <p:cNvPr id="14340" name="Picture 4" descr="Nessuna descrizione della foto disponibile."/>
          <p:cNvPicPr>
            <a:picLocks noChangeAspect="1" noChangeArrowheads="1"/>
          </p:cNvPicPr>
          <p:nvPr/>
        </p:nvPicPr>
        <p:blipFill>
          <a:blip r:embed="rId5" cstate="print"/>
          <a:srcRect/>
          <a:stretch>
            <a:fillRect/>
          </a:stretch>
        </p:blipFill>
        <p:spPr bwMode="auto">
          <a:xfrm>
            <a:off x="6500826" y="3714752"/>
            <a:ext cx="2092318" cy="292895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4" name="CasellaDiTesto 13"/>
          <p:cNvSpPr txBox="1"/>
          <p:nvPr/>
        </p:nvSpPr>
        <p:spPr>
          <a:xfrm>
            <a:off x="6215074" y="2571744"/>
            <a:ext cx="2786050" cy="1200329"/>
          </a:xfrm>
          <a:prstGeom prst="rect">
            <a:avLst/>
          </a:prstGeom>
          <a:noFill/>
        </p:spPr>
        <p:txBody>
          <a:bodyPr wrap="square" rtlCol="0">
            <a:spAutoFit/>
          </a:bodyPr>
          <a:lstStyle/>
          <a:p>
            <a:r>
              <a:rPr lang="it-IT" sz="3600" b="1" dirty="0" err="1" smtClean="0">
                <a:solidFill>
                  <a:srgbClr val="002060"/>
                </a:solidFill>
                <a:latin typeface="Edwardian Script ITC" pitchFamily="66" charset="0"/>
              </a:rPr>
              <a:t>Catania…</a:t>
            </a:r>
            <a:r>
              <a:rPr lang="it-IT" sz="3600" b="1" dirty="0" smtClean="0">
                <a:solidFill>
                  <a:srgbClr val="002060"/>
                </a:solidFill>
                <a:latin typeface="Edwardian Script ITC" pitchFamily="66" charset="0"/>
              </a:rPr>
              <a:t> </a:t>
            </a:r>
          </a:p>
          <a:p>
            <a:r>
              <a:rPr lang="it-IT" sz="3600" b="1" dirty="0">
                <a:solidFill>
                  <a:srgbClr val="002060"/>
                </a:solidFill>
                <a:latin typeface="Edwardian Script ITC" pitchFamily="66" charset="0"/>
              </a:rPr>
              <a:t> </a:t>
            </a:r>
            <a:r>
              <a:rPr lang="it-IT" sz="3600" b="1" dirty="0" smtClean="0">
                <a:solidFill>
                  <a:srgbClr val="002060"/>
                </a:solidFill>
                <a:latin typeface="Edwardian Script ITC" pitchFamily="66" charset="0"/>
              </a:rPr>
              <a:t>              </a:t>
            </a:r>
            <a:r>
              <a:rPr lang="it-IT" sz="3600" b="1" dirty="0" err="1" smtClean="0">
                <a:solidFill>
                  <a:srgbClr val="002060"/>
                </a:solidFill>
                <a:latin typeface="Edwardian Script ITC" pitchFamily="66" charset="0"/>
              </a:rPr>
              <a:t>…insieme</a:t>
            </a:r>
            <a:r>
              <a:rPr lang="it-IT" sz="3600" b="1" dirty="0" smtClean="0">
                <a:solidFill>
                  <a:srgbClr val="002060"/>
                </a:solidFill>
                <a:latin typeface="Edwardian Script ITC" pitchFamily="66" charset="0"/>
              </a:rPr>
              <a:t>!</a:t>
            </a:r>
            <a:endParaRPr lang="it-IT" sz="3600" b="1" dirty="0">
              <a:solidFill>
                <a:srgbClr val="002060"/>
              </a:solidFill>
              <a:latin typeface="Edwardian Script ITC" pitchFamily="66" charset="0"/>
            </a:endParaRPr>
          </a:p>
        </p:txBody>
      </p:sp>
      <p:sp>
        <p:nvSpPr>
          <p:cNvPr id="13" name="CasellaDiTesto 12"/>
          <p:cNvSpPr txBox="1"/>
          <p:nvPr/>
        </p:nvSpPr>
        <p:spPr>
          <a:xfrm>
            <a:off x="3214678" y="622869"/>
            <a:ext cx="2571768" cy="1877437"/>
          </a:xfrm>
          <a:prstGeom prst="rect">
            <a:avLst/>
          </a:prstGeom>
          <a:noFill/>
        </p:spPr>
        <p:txBody>
          <a:bodyPr wrap="square" rtlCol="0">
            <a:spAutoFit/>
          </a:bodyPr>
          <a:lstStyle/>
          <a:p>
            <a:pPr algn="ctr"/>
            <a:r>
              <a:rPr lang="it-IT" sz="2000" b="1" dirty="0" err="1" smtClean="0">
                <a:solidFill>
                  <a:srgbClr val="002060"/>
                </a:solidFill>
                <a:latin typeface="Californian FB" pitchFamily="18" charset="0"/>
              </a:rPr>
              <a:t>I.I.S.</a:t>
            </a:r>
            <a:r>
              <a:rPr lang="it-IT" sz="2000" b="1" dirty="0" smtClean="0">
                <a:solidFill>
                  <a:srgbClr val="002060"/>
                </a:solidFill>
                <a:latin typeface="Californian FB" pitchFamily="18" charset="0"/>
              </a:rPr>
              <a:t>   Carlo Pisacane</a:t>
            </a:r>
          </a:p>
          <a:p>
            <a:pPr algn="ctr"/>
            <a:r>
              <a:rPr lang="it-IT" sz="2000" b="1" dirty="0" smtClean="0">
                <a:solidFill>
                  <a:srgbClr val="002060"/>
                </a:solidFill>
                <a:latin typeface="Californian FB" pitchFamily="18" charset="0"/>
              </a:rPr>
              <a:t>SAPRI (SA)</a:t>
            </a:r>
          </a:p>
          <a:p>
            <a:pPr algn="ctr"/>
            <a:endParaRPr lang="it-IT" sz="2000" b="1" dirty="0" smtClean="0">
              <a:solidFill>
                <a:srgbClr val="002060"/>
              </a:solidFill>
              <a:latin typeface="Californian FB" pitchFamily="18" charset="0"/>
            </a:endParaRPr>
          </a:p>
          <a:p>
            <a:pPr algn="ctr"/>
            <a:r>
              <a:rPr lang="it-IT" sz="2000" b="1" dirty="0" smtClean="0">
                <a:solidFill>
                  <a:srgbClr val="002060"/>
                </a:solidFill>
                <a:latin typeface="Californian FB" pitchFamily="18" charset="0"/>
              </a:rPr>
              <a:t>Classe IV A   </a:t>
            </a:r>
          </a:p>
          <a:p>
            <a:pPr algn="ctr"/>
            <a:r>
              <a:rPr lang="it-IT" sz="2000" b="1" dirty="0" smtClean="0">
                <a:solidFill>
                  <a:srgbClr val="002060"/>
                </a:solidFill>
                <a:latin typeface="Californian FB" pitchFamily="18" charset="0"/>
              </a:rPr>
              <a:t>Liceo Classico</a:t>
            </a:r>
          </a:p>
          <a:p>
            <a:endParaRPr lang="it-IT" sz="1600" dirty="0" smtClean="0">
              <a:solidFill>
                <a:srgbClr val="FF0000"/>
              </a:solidFill>
              <a:latin typeface="Californian FB" pitchFamily="18" charset="0"/>
            </a:endParaRPr>
          </a:p>
        </p:txBody>
      </p:sp>
      <p:sp>
        <p:nvSpPr>
          <p:cNvPr id="15" name="CasellaDiTesto 14"/>
          <p:cNvSpPr txBox="1"/>
          <p:nvPr/>
        </p:nvSpPr>
        <p:spPr>
          <a:xfrm>
            <a:off x="3286116" y="4357694"/>
            <a:ext cx="2571768" cy="2339102"/>
          </a:xfrm>
          <a:prstGeom prst="rect">
            <a:avLst/>
          </a:prstGeom>
          <a:noFill/>
        </p:spPr>
        <p:txBody>
          <a:bodyPr wrap="square" rtlCol="0">
            <a:spAutoFit/>
          </a:bodyPr>
          <a:lstStyle/>
          <a:p>
            <a:r>
              <a:rPr lang="it-IT" sz="1400" b="1" dirty="0" smtClean="0">
                <a:solidFill>
                  <a:srgbClr val="002060"/>
                </a:solidFill>
                <a:latin typeface="Californian FB" pitchFamily="18" charset="0"/>
              </a:rPr>
              <a:t>ALUNNI:</a:t>
            </a:r>
          </a:p>
          <a:p>
            <a:r>
              <a:rPr lang="it-IT" sz="1400" b="1" dirty="0" smtClean="0">
                <a:solidFill>
                  <a:srgbClr val="002060"/>
                </a:solidFill>
                <a:latin typeface="Californian FB" pitchFamily="18" charset="0"/>
              </a:rPr>
              <a:t>Rosa </a:t>
            </a:r>
            <a:r>
              <a:rPr lang="it-IT" sz="1400" b="1" dirty="0" err="1" smtClean="0">
                <a:solidFill>
                  <a:srgbClr val="002060"/>
                </a:solidFill>
                <a:latin typeface="Californian FB" pitchFamily="18" charset="0"/>
              </a:rPr>
              <a:t>Garozzo</a:t>
            </a:r>
            <a:endParaRPr lang="it-IT" sz="1400" b="1" dirty="0" smtClean="0">
              <a:solidFill>
                <a:srgbClr val="002060"/>
              </a:solidFill>
              <a:latin typeface="Californian FB" pitchFamily="18" charset="0"/>
            </a:endParaRPr>
          </a:p>
          <a:p>
            <a:r>
              <a:rPr lang="it-IT" sz="1400" b="1" dirty="0" smtClean="0">
                <a:solidFill>
                  <a:srgbClr val="002060"/>
                </a:solidFill>
                <a:latin typeface="Californian FB" pitchFamily="18" charset="0"/>
              </a:rPr>
              <a:t>Lavinia </a:t>
            </a:r>
            <a:r>
              <a:rPr lang="it-IT" sz="1400" b="1" dirty="0" err="1" smtClean="0">
                <a:solidFill>
                  <a:srgbClr val="002060"/>
                </a:solidFill>
                <a:latin typeface="Californian FB" pitchFamily="18" charset="0"/>
              </a:rPr>
              <a:t>Reitano</a:t>
            </a:r>
            <a:endParaRPr lang="it-IT" sz="1400" b="1" dirty="0" smtClean="0">
              <a:solidFill>
                <a:srgbClr val="002060"/>
              </a:solidFill>
              <a:latin typeface="Californian FB" pitchFamily="18" charset="0"/>
            </a:endParaRPr>
          </a:p>
          <a:p>
            <a:r>
              <a:rPr lang="it-IT" sz="1400" b="1" dirty="0" smtClean="0">
                <a:solidFill>
                  <a:srgbClr val="002060"/>
                </a:solidFill>
                <a:latin typeface="Californian FB" pitchFamily="18" charset="0"/>
              </a:rPr>
              <a:t>Ilaria Riccio</a:t>
            </a:r>
          </a:p>
          <a:p>
            <a:r>
              <a:rPr lang="it-IT" sz="1400" b="1" dirty="0" smtClean="0">
                <a:solidFill>
                  <a:srgbClr val="002060"/>
                </a:solidFill>
                <a:latin typeface="Californian FB" pitchFamily="18" charset="0"/>
              </a:rPr>
              <a:t>Michela Albanese</a:t>
            </a:r>
          </a:p>
          <a:p>
            <a:r>
              <a:rPr lang="it-IT" sz="1400" b="1" dirty="0" smtClean="0">
                <a:solidFill>
                  <a:srgbClr val="002060"/>
                </a:solidFill>
                <a:latin typeface="Californian FB" pitchFamily="18" charset="0"/>
              </a:rPr>
              <a:t>Siria </a:t>
            </a:r>
            <a:r>
              <a:rPr lang="it-IT" sz="1400" b="1" dirty="0" err="1" smtClean="0">
                <a:solidFill>
                  <a:srgbClr val="002060"/>
                </a:solidFill>
                <a:latin typeface="Californian FB" pitchFamily="18" charset="0"/>
              </a:rPr>
              <a:t>Ruocco</a:t>
            </a:r>
            <a:endParaRPr lang="it-IT" sz="1400" b="1" dirty="0" smtClean="0">
              <a:solidFill>
                <a:srgbClr val="002060"/>
              </a:solidFill>
              <a:latin typeface="Californian FB" pitchFamily="18" charset="0"/>
            </a:endParaRPr>
          </a:p>
          <a:p>
            <a:r>
              <a:rPr lang="it-IT" sz="1400" b="1" dirty="0" smtClean="0">
                <a:solidFill>
                  <a:srgbClr val="002060"/>
                </a:solidFill>
                <a:latin typeface="Californian FB" pitchFamily="18" charset="0"/>
              </a:rPr>
              <a:t>Giovanna </a:t>
            </a:r>
            <a:r>
              <a:rPr lang="it-IT" sz="1400" b="1" dirty="0" err="1" smtClean="0">
                <a:solidFill>
                  <a:srgbClr val="002060"/>
                </a:solidFill>
                <a:latin typeface="Californian FB" pitchFamily="18" charset="0"/>
              </a:rPr>
              <a:t>Scaramuzzo</a:t>
            </a:r>
            <a:endParaRPr lang="it-IT" sz="1400" b="1" dirty="0" smtClean="0">
              <a:solidFill>
                <a:srgbClr val="002060"/>
              </a:solidFill>
              <a:latin typeface="Californian FB" pitchFamily="18" charset="0"/>
            </a:endParaRPr>
          </a:p>
          <a:p>
            <a:pPr algn="r"/>
            <a:r>
              <a:rPr lang="it-IT" sz="1600" b="1" dirty="0" smtClean="0">
                <a:solidFill>
                  <a:srgbClr val="002060"/>
                </a:solidFill>
                <a:latin typeface="Californian FB" pitchFamily="18" charset="0"/>
              </a:rPr>
              <a:t>DOCENTE:</a:t>
            </a:r>
          </a:p>
          <a:p>
            <a:pPr algn="r"/>
            <a:r>
              <a:rPr lang="it-IT" sz="1600" b="1" dirty="0" smtClean="0">
                <a:solidFill>
                  <a:srgbClr val="002060"/>
                </a:solidFill>
                <a:latin typeface="Californian FB" pitchFamily="18" charset="0"/>
              </a:rPr>
              <a:t>Prof.ssa Anna Raffaella </a:t>
            </a:r>
            <a:r>
              <a:rPr lang="it-IT" sz="1600" b="1" dirty="0" err="1" smtClean="0">
                <a:solidFill>
                  <a:srgbClr val="002060"/>
                </a:solidFill>
                <a:latin typeface="Californian FB" pitchFamily="18" charset="0"/>
              </a:rPr>
              <a:t>Abbamonte</a:t>
            </a:r>
            <a:endParaRPr lang="it-IT" sz="1600" b="1" dirty="0" smtClean="0">
              <a:solidFill>
                <a:srgbClr val="002060"/>
              </a:solidFill>
              <a:latin typeface="Californian FB" pitchFamily="18" charset="0"/>
            </a:endParaRPr>
          </a:p>
        </p:txBody>
      </p:sp>
    </p:spTree>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154</TotalTime>
  <Words>324</Words>
  <Application>Microsoft Office PowerPoint</Application>
  <PresentationFormat>Presentazione su schermo (4:3)</PresentationFormat>
  <Paragraphs>22</Paragraphs>
  <Slides>2</Slides>
  <Notes>0</Notes>
  <HiddenSlides>0</HiddenSlides>
  <MMClips>0</MMClips>
  <ScaleCrop>false</ScaleCrop>
  <HeadingPairs>
    <vt:vector size="4" baseType="variant">
      <vt:variant>
        <vt:lpstr>Tema</vt:lpstr>
      </vt:variant>
      <vt:variant>
        <vt:i4>1</vt:i4>
      </vt:variant>
      <vt:variant>
        <vt:lpstr>Titoli diapositive</vt:lpstr>
      </vt:variant>
      <vt:variant>
        <vt:i4>2</vt:i4>
      </vt:variant>
    </vt:vector>
  </HeadingPairs>
  <TitlesOfParts>
    <vt:vector size="3" baseType="lpstr">
      <vt:lpstr>Tema di Office</vt:lpstr>
      <vt:lpstr>    </vt:lpstr>
      <vt:lpstr>Diapositiva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Anna</dc:creator>
  <cp:lastModifiedBy>Anna</cp:lastModifiedBy>
  <cp:revision>16</cp:revision>
  <dcterms:created xsi:type="dcterms:W3CDTF">2024-03-22T20:27:07Z</dcterms:created>
  <dcterms:modified xsi:type="dcterms:W3CDTF">2024-05-16T15:01:58Z</dcterms:modified>
</cp:coreProperties>
</file>